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7" r:id="rId5"/>
    <p:sldId id="268" r:id="rId6"/>
    <p:sldId id="257" r:id="rId7"/>
    <p:sldId id="259" r:id="rId8"/>
    <p:sldId id="266" r:id="rId9"/>
    <p:sldId id="260" r:id="rId10"/>
    <p:sldId id="262" r:id="rId11"/>
    <p:sldId id="265" r:id="rId12"/>
    <p:sldId id="26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C6E0"/>
    <a:srgbClr val="74569F"/>
    <a:srgbClr val="4B2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65299" autoAdjust="0"/>
  </p:normalViewPr>
  <p:slideViewPr>
    <p:cSldViewPr snapToGrid="0">
      <p:cViewPr>
        <p:scale>
          <a:sx n="56" d="100"/>
          <a:sy n="56" d="100"/>
        </p:scale>
        <p:origin x="33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DFA1A-68EC-4D58-BD53-FFFD76645C8A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5D5027A-8430-45E8-8F66-16D8EFB26D53}">
      <dgm:prSet phldrT="[Text]"/>
      <dgm:spPr/>
      <dgm:t>
        <a:bodyPr/>
        <a:lstStyle/>
        <a:p>
          <a:r>
            <a:rPr lang="en-US" dirty="0" smtClean="0"/>
            <a:t>BP</a:t>
          </a:r>
          <a:endParaRPr lang="en-US" dirty="0"/>
        </a:p>
      </dgm:t>
    </dgm:pt>
    <dgm:pt modelId="{2C6875E7-353C-4710-B3F0-A7B4BAE13D0C}" type="parTrans" cxnId="{4055BB11-74D0-4AA8-A7CF-A4A442C251E9}">
      <dgm:prSet/>
      <dgm:spPr/>
      <dgm:t>
        <a:bodyPr/>
        <a:lstStyle/>
        <a:p>
          <a:endParaRPr lang="en-US"/>
        </a:p>
      </dgm:t>
    </dgm:pt>
    <dgm:pt modelId="{DF7D4C22-7608-4421-98F2-0137FAFE6586}" type="sibTrans" cxnId="{4055BB11-74D0-4AA8-A7CF-A4A442C251E9}">
      <dgm:prSet/>
      <dgm:spPr/>
      <dgm:t>
        <a:bodyPr/>
        <a:lstStyle/>
        <a:p>
          <a:endParaRPr lang="en-US"/>
        </a:p>
      </dgm:t>
    </dgm:pt>
    <dgm:pt modelId="{9533E6AE-AF55-48DF-852B-731AE7F5EB9B}">
      <dgm:prSet phldrT="[Text]" custT="1"/>
      <dgm:spPr/>
      <dgm:t>
        <a:bodyPr/>
        <a:lstStyle/>
        <a:p>
          <a:r>
            <a:rPr lang="en-US" sz="6500" dirty="0" smtClean="0"/>
            <a:t>140/85</a:t>
          </a:r>
          <a:endParaRPr lang="en-US" sz="6500" dirty="0"/>
        </a:p>
      </dgm:t>
    </dgm:pt>
    <dgm:pt modelId="{FDF94A63-7133-4143-98B2-0920473A80C4}" type="parTrans" cxnId="{B53DA102-5362-44EC-9797-AD7F744CC470}">
      <dgm:prSet/>
      <dgm:spPr/>
      <dgm:t>
        <a:bodyPr/>
        <a:lstStyle/>
        <a:p>
          <a:endParaRPr lang="en-US"/>
        </a:p>
      </dgm:t>
    </dgm:pt>
    <dgm:pt modelId="{686FD475-CB7B-407A-A1AA-0D7383F3D6CB}" type="sibTrans" cxnId="{B53DA102-5362-44EC-9797-AD7F744CC470}">
      <dgm:prSet/>
      <dgm:spPr/>
      <dgm:t>
        <a:bodyPr/>
        <a:lstStyle/>
        <a:p>
          <a:endParaRPr lang="en-US"/>
        </a:p>
      </dgm:t>
    </dgm:pt>
    <dgm:pt modelId="{1B674524-133E-4EBB-BC5D-BB367DCB5A5B}">
      <dgm:prSet phldrT="[Text]"/>
      <dgm:spPr/>
      <dgm:t>
        <a:bodyPr/>
        <a:lstStyle/>
        <a:p>
          <a:r>
            <a:rPr lang="en-US" dirty="0" smtClean="0"/>
            <a:t>Pulse</a:t>
          </a:r>
          <a:endParaRPr lang="en-US" dirty="0"/>
        </a:p>
      </dgm:t>
    </dgm:pt>
    <dgm:pt modelId="{B4288911-2449-408E-AB33-D3B3A35ED6F3}" type="parTrans" cxnId="{A7B56584-0207-4466-A813-A2852D2DE821}">
      <dgm:prSet/>
      <dgm:spPr/>
      <dgm:t>
        <a:bodyPr/>
        <a:lstStyle/>
        <a:p>
          <a:endParaRPr lang="en-US"/>
        </a:p>
      </dgm:t>
    </dgm:pt>
    <dgm:pt modelId="{60371885-7807-4ED0-8A00-6BB1DC8BFF28}" type="sibTrans" cxnId="{A7B56584-0207-4466-A813-A2852D2DE821}">
      <dgm:prSet/>
      <dgm:spPr/>
      <dgm:t>
        <a:bodyPr/>
        <a:lstStyle/>
        <a:p>
          <a:endParaRPr lang="en-US"/>
        </a:p>
      </dgm:t>
    </dgm:pt>
    <dgm:pt modelId="{E8EA0AAD-C474-48E1-94C0-F6C2C39A5A56}">
      <dgm:prSet phldrT="[Text]" custT="1"/>
      <dgm:spPr/>
      <dgm:t>
        <a:bodyPr/>
        <a:lstStyle/>
        <a:p>
          <a:r>
            <a:rPr lang="en-US" sz="6500" dirty="0" smtClean="0"/>
            <a:t>85</a:t>
          </a:r>
          <a:endParaRPr lang="en-US" sz="6500" dirty="0"/>
        </a:p>
      </dgm:t>
    </dgm:pt>
    <dgm:pt modelId="{860F31F9-8E04-4447-A1B4-5EB3BEFCF1EA}" type="parTrans" cxnId="{AAB47246-51CE-41DE-88B7-C5DADFCACE39}">
      <dgm:prSet/>
      <dgm:spPr/>
      <dgm:t>
        <a:bodyPr/>
        <a:lstStyle/>
        <a:p>
          <a:endParaRPr lang="en-US"/>
        </a:p>
      </dgm:t>
    </dgm:pt>
    <dgm:pt modelId="{658993BF-B5CF-4F95-90E5-923E0A21B1AF}" type="sibTrans" cxnId="{AAB47246-51CE-41DE-88B7-C5DADFCACE39}">
      <dgm:prSet/>
      <dgm:spPr/>
      <dgm:t>
        <a:bodyPr/>
        <a:lstStyle/>
        <a:p>
          <a:endParaRPr lang="en-US"/>
        </a:p>
      </dgm:t>
    </dgm:pt>
    <dgm:pt modelId="{7FC45637-BAA2-4490-B33D-42306AFE9B1D}">
      <dgm:prSet phldrT="[Text]"/>
      <dgm:spPr/>
      <dgm:t>
        <a:bodyPr/>
        <a:lstStyle/>
        <a:p>
          <a:r>
            <a:rPr lang="en-US" dirty="0" err="1" smtClean="0"/>
            <a:t>Resp</a:t>
          </a:r>
          <a:endParaRPr lang="en-US" dirty="0"/>
        </a:p>
      </dgm:t>
    </dgm:pt>
    <dgm:pt modelId="{3BEF9E51-F32B-4941-A724-899E22F04AB5}" type="parTrans" cxnId="{DE5D82D5-2325-40DA-9A83-970EF8B8A284}">
      <dgm:prSet/>
      <dgm:spPr/>
      <dgm:t>
        <a:bodyPr/>
        <a:lstStyle/>
        <a:p>
          <a:endParaRPr lang="en-US"/>
        </a:p>
      </dgm:t>
    </dgm:pt>
    <dgm:pt modelId="{FD450D60-E1AF-4EF9-BF97-E2AC69943311}" type="sibTrans" cxnId="{DE5D82D5-2325-40DA-9A83-970EF8B8A284}">
      <dgm:prSet/>
      <dgm:spPr/>
      <dgm:t>
        <a:bodyPr/>
        <a:lstStyle/>
        <a:p>
          <a:endParaRPr lang="en-US"/>
        </a:p>
      </dgm:t>
    </dgm:pt>
    <dgm:pt modelId="{61DB6603-DE8B-402E-B7F5-71353CA3D027}">
      <dgm:prSet/>
      <dgm:spPr/>
      <dgm:t>
        <a:bodyPr/>
        <a:lstStyle/>
        <a:p>
          <a:r>
            <a:rPr lang="en-US" dirty="0" smtClean="0"/>
            <a:t>Temp</a:t>
          </a:r>
          <a:endParaRPr lang="en-US" dirty="0"/>
        </a:p>
      </dgm:t>
    </dgm:pt>
    <dgm:pt modelId="{B52E4E23-BC18-4F9F-BC4D-37DF87016019}" type="parTrans" cxnId="{1FBEB39B-76A2-4B58-BE03-CCA29B475468}">
      <dgm:prSet/>
      <dgm:spPr/>
      <dgm:t>
        <a:bodyPr/>
        <a:lstStyle/>
        <a:p>
          <a:endParaRPr lang="en-US"/>
        </a:p>
      </dgm:t>
    </dgm:pt>
    <dgm:pt modelId="{F7689C55-F2CB-4A94-B34A-23E3BB9E9309}" type="sibTrans" cxnId="{1FBEB39B-76A2-4B58-BE03-CCA29B475468}">
      <dgm:prSet/>
      <dgm:spPr/>
      <dgm:t>
        <a:bodyPr/>
        <a:lstStyle/>
        <a:p>
          <a:endParaRPr lang="en-US"/>
        </a:p>
      </dgm:t>
    </dgm:pt>
    <dgm:pt modelId="{798B4BFF-3A8A-45C3-9AD3-1896957422A0}">
      <dgm:prSet/>
      <dgm:spPr/>
      <dgm:t>
        <a:bodyPr/>
        <a:lstStyle/>
        <a:p>
          <a:r>
            <a:rPr lang="en-US" dirty="0" smtClean="0"/>
            <a:t>97.3°F</a:t>
          </a:r>
          <a:endParaRPr lang="en-US" dirty="0"/>
        </a:p>
      </dgm:t>
    </dgm:pt>
    <dgm:pt modelId="{299C45C4-6965-456A-9468-DFC23B466AC3}" type="parTrans" cxnId="{6DB9753F-3A0E-486C-9335-6D973B60FDF8}">
      <dgm:prSet/>
      <dgm:spPr/>
      <dgm:t>
        <a:bodyPr/>
        <a:lstStyle/>
        <a:p>
          <a:endParaRPr lang="en-US"/>
        </a:p>
      </dgm:t>
    </dgm:pt>
    <dgm:pt modelId="{5F12607A-A904-4A28-8F25-1B094A164E2B}" type="sibTrans" cxnId="{6DB9753F-3A0E-486C-9335-6D973B60FDF8}">
      <dgm:prSet/>
      <dgm:spPr/>
      <dgm:t>
        <a:bodyPr/>
        <a:lstStyle/>
        <a:p>
          <a:endParaRPr lang="en-US"/>
        </a:p>
      </dgm:t>
    </dgm:pt>
    <dgm:pt modelId="{4F3386C0-85B3-487B-ADDC-C3E3FDDAD891}">
      <dgm:prSet phldrT="[Text]" custT="1"/>
      <dgm:spPr/>
      <dgm:t>
        <a:bodyPr/>
        <a:lstStyle/>
        <a:p>
          <a:r>
            <a:rPr lang="en-US" sz="6500" dirty="0" smtClean="0"/>
            <a:t>16</a:t>
          </a:r>
          <a:endParaRPr lang="en-US" sz="6500" dirty="0"/>
        </a:p>
      </dgm:t>
    </dgm:pt>
    <dgm:pt modelId="{5B535618-1519-4EAA-B226-9CDFAF7995D2}" type="sibTrans" cxnId="{D85B02D1-E29F-4986-8FAA-15BDEA05FB11}">
      <dgm:prSet/>
      <dgm:spPr/>
      <dgm:t>
        <a:bodyPr/>
        <a:lstStyle/>
        <a:p>
          <a:endParaRPr lang="en-US"/>
        </a:p>
      </dgm:t>
    </dgm:pt>
    <dgm:pt modelId="{4B01A931-4BAB-421C-8336-047F81595617}" type="parTrans" cxnId="{D85B02D1-E29F-4986-8FAA-15BDEA05FB11}">
      <dgm:prSet/>
      <dgm:spPr/>
      <dgm:t>
        <a:bodyPr/>
        <a:lstStyle/>
        <a:p>
          <a:endParaRPr lang="en-US"/>
        </a:p>
      </dgm:t>
    </dgm:pt>
    <dgm:pt modelId="{6E0E5B21-CEB5-471B-A11E-33C0D141C43E}" type="pres">
      <dgm:prSet presAssocID="{B45DFA1A-68EC-4D58-BD53-FFFD76645C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70D13B-759C-47C7-B2AB-C5AC568DBF64}" type="pres">
      <dgm:prSet presAssocID="{D5D5027A-8430-45E8-8F66-16D8EFB26D53}" presName="linNode" presStyleCnt="0"/>
      <dgm:spPr/>
    </dgm:pt>
    <dgm:pt modelId="{5930EB47-9005-42D9-AB27-7E98019680A6}" type="pres">
      <dgm:prSet presAssocID="{D5D5027A-8430-45E8-8F66-16D8EFB26D5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1628C-C615-4955-AA63-E53DB9150830}" type="pres">
      <dgm:prSet presAssocID="{D5D5027A-8430-45E8-8F66-16D8EFB26D5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047D5-84C1-4A99-B87E-DB78FC6600F2}" type="pres">
      <dgm:prSet presAssocID="{DF7D4C22-7608-4421-98F2-0137FAFE6586}" presName="sp" presStyleCnt="0"/>
      <dgm:spPr/>
    </dgm:pt>
    <dgm:pt modelId="{F41035EB-74FC-40A2-8884-BCA0245F3DA4}" type="pres">
      <dgm:prSet presAssocID="{1B674524-133E-4EBB-BC5D-BB367DCB5A5B}" presName="linNode" presStyleCnt="0"/>
      <dgm:spPr/>
    </dgm:pt>
    <dgm:pt modelId="{0383D601-0EFC-4DE5-A57F-A686011A9DB2}" type="pres">
      <dgm:prSet presAssocID="{1B674524-133E-4EBB-BC5D-BB367DCB5A5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4C8A1-57AF-48E2-B5DE-97B96604AC98}" type="pres">
      <dgm:prSet presAssocID="{1B674524-133E-4EBB-BC5D-BB367DCB5A5B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A95E3-6A36-4F73-9104-8CEF1A0C6944}" type="pres">
      <dgm:prSet presAssocID="{60371885-7807-4ED0-8A00-6BB1DC8BFF28}" presName="sp" presStyleCnt="0"/>
      <dgm:spPr/>
    </dgm:pt>
    <dgm:pt modelId="{D948D0F5-048C-4495-B5B3-3DB6F58D0E11}" type="pres">
      <dgm:prSet presAssocID="{7FC45637-BAA2-4490-B33D-42306AFE9B1D}" presName="linNode" presStyleCnt="0"/>
      <dgm:spPr/>
    </dgm:pt>
    <dgm:pt modelId="{E102458E-07D9-47BD-A0E8-D01507FC47C7}" type="pres">
      <dgm:prSet presAssocID="{7FC45637-BAA2-4490-B33D-42306AFE9B1D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A25BA-5427-45A8-B96D-E316BBFDAC68}" type="pres">
      <dgm:prSet presAssocID="{7FC45637-BAA2-4490-B33D-42306AFE9B1D}" presName="descendantText" presStyleLbl="alignAccFollowNode1" presStyleIdx="2" presStyleCnt="4" custLinFactNeighborX="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6AFEE-292A-4D24-A8FA-3C3DDF5B8B7D}" type="pres">
      <dgm:prSet presAssocID="{FD450D60-E1AF-4EF9-BF97-E2AC69943311}" presName="sp" presStyleCnt="0"/>
      <dgm:spPr/>
    </dgm:pt>
    <dgm:pt modelId="{303DEEEF-6D8F-49C0-AF95-7C3CDF230260}" type="pres">
      <dgm:prSet presAssocID="{61DB6603-DE8B-402E-B7F5-71353CA3D027}" presName="linNode" presStyleCnt="0"/>
      <dgm:spPr/>
    </dgm:pt>
    <dgm:pt modelId="{F8370D05-7B0F-4338-95DC-5C6997A64045}" type="pres">
      <dgm:prSet presAssocID="{61DB6603-DE8B-402E-B7F5-71353CA3D02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82117-421A-47E7-B452-A537FC429E07}" type="pres">
      <dgm:prSet presAssocID="{61DB6603-DE8B-402E-B7F5-71353CA3D02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5B02D1-E29F-4986-8FAA-15BDEA05FB11}" srcId="{7FC45637-BAA2-4490-B33D-42306AFE9B1D}" destId="{4F3386C0-85B3-487B-ADDC-C3E3FDDAD891}" srcOrd="0" destOrd="0" parTransId="{4B01A931-4BAB-421C-8336-047F81595617}" sibTransId="{5B535618-1519-4EAA-B226-9CDFAF7995D2}"/>
    <dgm:cxn modelId="{34455B6E-6E0F-499F-A5FA-1392291CA9FD}" type="presOf" srcId="{798B4BFF-3A8A-45C3-9AD3-1896957422A0}" destId="{37582117-421A-47E7-B452-A537FC429E07}" srcOrd="0" destOrd="0" presId="urn:microsoft.com/office/officeart/2005/8/layout/vList5"/>
    <dgm:cxn modelId="{A7B56584-0207-4466-A813-A2852D2DE821}" srcId="{B45DFA1A-68EC-4D58-BD53-FFFD76645C8A}" destId="{1B674524-133E-4EBB-BC5D-BB367DCB5A5B}" srcOrd="1" destOrd="0" parTransId="{B4288911-2449-408E-AB33-D3B3A35ED6F3}" sibTransId="{60371885-7807-4ED0-8A00-6BB1DC8BFF28}"/>
    <dgm:cxn modelId="{4BC24BF0-8FD6-4317-84C6-C35DF527A400}" type="presOf" srcId="{1B674524-133E-4EBB-BC5D-BB367DCB5A5B}" destId="{0383D601-0EFC-4DE5-A57F-A686011A9DB2}" srcOrd="0" destOrd="0" presId="urn:microsoft.com/office/officeart/2005/8/layout/vList5"/>
    <dgm:cxn modelId="{1FBEB39B-76A2-4B58-BE03-CCA29B475468}" srcId="{B45DFA1A-68EC-4D58-BD53-FFFD76645C8A}" destId="{61DB6603-DE8B-402E-B7F5-71353CA3D027}" srcOrd="3" destOrd="0" parTransId="{B52E4E23-BC18-4F9F-BC4D-37DF87016019}" sibTransId="{F7689C55-F2CB-4A94-B34A-23E3BB9E9309}"/>
    <dgm:cxn modelId="{DE5D82D5-2325-40DA-9A83-970EF8B8A284}" srcId="{B45DFA1A-68EC-4D58-BD53-FFFD76645C8A}" destId="{7FC45637-BAA2-4490-B33D-42306AFE9B1D}" srcOrd="2" destOrd="0" parTransId="{3BEF9E51-F32B-4941-A724-899E22F04AB5}" sibTransId="{FD450D60-E1AF-4EF9-BF97-E2AC69943311}"/>
    <dgm:cxn modelId="{25124447-AFE9-4D93-ACD4-FB9110989BA1}" type="presOf" srcId="{E8EA0AAD-C474-48E1-94C0-F6C2C39A5A56}" destId="{8614C8A1-57AF-48E2-B5DE-97B96604AC98}" srcOrd="0" destOrd="0" presId="urn:microsoft.com/office/officeart/2005/8/layout/vList5"/>
    <dgm:cxn modelId="{0B6B2F74-E85F-4894-B21C-D09663946E26}" type="presOf" srcId="{7FC45637-BAA2-4490-B33D-42306AFE9B1D}" destId="{E102458E-07D9-47BD-A0E8-D01507FC47C7}" srcOrd="0" destOrd="0" presId="urn:microsoft.com/office/officeart/2005/8/layout/vList5"/>
    <dgm:cxn modelId="{AAB47246-51CE-41DE-88B7-C5DADFCACE39}" srcId="{1B674524-133E-4EBB-BC5D-BB367DCB5A5B}" destId="{E8EA0AAD-C474-48E1-94C0-F6C2C39A5A56}" srcOrd="0" destOrd="0" parTransId="{860F31F9-8E04-4447-A1B4-5EB3BEFCF1EA}" sibTransId="{658993BF-B5CF-4F95-90E5-923E0A21B1AF}"/>
    <dgm:cxn modelId="{B53DA102-5362-44EC-9797-AD7F744CC470}" srcId="{D5D5027A-8430-45E8-8F66-16D8EFB26D53}" destId="{9533E6AE-AF55-48DF-852B-731AE7F5EB9B}" srcOrd="0" destOrd="0" parTransId="{FDF94A63-7133-4143-98B2-0920473A80C4}" sibTransId="{686FD475-CB7B-407A-A1AA-0D7383F3D6CB}"/>
    <dgm:cxn modelId="{4055BB11-74D0-4AA8-A7CF-A4A442C251E9}" srcId="{B45DFA1A-68EC-4D58-BD53-FFFD76645C8A}" destId="{D5D5027A-8430-45E8-8F66-16D8EFB26D53}" srcOrd="0" destOrd="0" parTransId="{2C6875E7-353C-4710-B3F0-A7B4BAE13D0C}" sibTransId="{DF7D4C22-7608-4421-98F2-0137FAFE6586}"/>
    <dgm:cxn modelId="{037EF04C-7B92-4C8C-B440-5D10B6EB1A00}" type="presOf" srcId="{D5D5027A-8430-45E8-8F66-16D8EFB26D53}" destId="{5930EB47-9005-42D9-AB27-7E98019680A6}" srcOrd="0" destOrd="0" presId="urn:microsoft.com/office/officeart/2005/8/layout/vList5"/>
    <dgm:cxn modelId="{7FAF6957-6CB0-4624-8C01-DBC9D8F27580}" type="presOf" srcId="{B45DFA1A-68EC-4D58-BD53-FFFD76645C8A}" destId="{6E0E5B21-CEB5-471B-A11E-33C0D141C43E}" srcOrd="0" destOrd="0" presId="urn:microsoft.com/office/officeart/2005/8/layout/vList5"/>
    <dgm:cxn modelId="{ABCF632A-A5B9-4B2B-A914-791AEEF69CFF}" type="presOf" srcId="{4F3386C0-85B3-487B-ADDC-C3E3FDDAD891}" destId="{B71A25BA-5427-45A8-B96D-E316BBFDAC68}" srcOrd="0" destOrd="0" presId="urn:microsoft.com/office/officeart/2005/8/layout/vList5"/>
    <dgm:cxn modelId="{0DDA5D8E-0E09-40A5-820A-6B504A583561}" type="presOf" srcId="{9533E6AE-AF55-48DF-852B-731AE7F5EB9B}" destId="{E0E1628C-C615-4955-AA63-E53DB9150830}" srcOrd="0" destOrd="0" presId="urn:microsoft.com/office/officeart/2005/8/layout/vList5"/>
    <dgm:cxn modelId="{20DB6BC2-44A2-4623-B588-D4917CB6D7EC}" type="presOf" srcId="{61DB6603-DE8B-402E-B7F5-71353CA3D027}" destId="{F8370D05-7B0F-4338-95DC-5C6997A64045}" srcOrd="0" destOrd="0" presId="urn:microsoft.com/office/officeart/2005/8/layout/vList5"/>
    <dgm:cxn modelId="{6DB9753F-3A0E-486C-9335-6D973B60FDF8}" srcId="{61DB6603-DE8B-402E-B7F5-71353CA3D027}" destId="{798B4BFF-3A8A-45C3-9AD3-1896957422A0}" srcOrd="0" destOrd="0" parTransId="{299C45C4-6965-456A-9468-DFC23B466AC3}" sibTransId="{5F12607A-A904-4A28-8F25-1B094A164E2B}"/>
    <dgm:cxn modelId="{45AA52C8-2925-4B37-8060-DD907E493D08}" type="presParOf" srcId="{6E0E5B21-CEB5-471B-A11E-33C0D141C43E}" destId="{5270D13B-759C-47C7-B2AB-C5AC568DBF64}" srcOrd="0" destOrd="0" presId="urn:microsoft.com/office/officeart/2005/8/layout/vList5"/>
    <dgm:cxn modelId="{4DF0A001-3E2C-4634-BFCB-F15FF242DA44}" type="presParOf" srcId="{5270D13B-759C-47C7-B2AB-C5AC568DBF64}" destId="{5930EB47-9005-42D9-AB27-7E98019680A6}" srcOrd="0" destOrd="0" presId="urn:microsoft.com/office/officeart/2005/8/layout/vList5"/>
    <dgm:cxn modelId="{805D6FB9-A804-435E-ADCB-FC1ABAF7B3CA}" type="presParOf" srcId="{5270D13B-759C-47C7-B2AB-C5AC568DBF64}" destId="{E0E1628C-C615-4955-AA63-E53DB9150830}" srcOrd="1" destOrd="0" presId="urn:microsoft.com/office/officeart/2005/8/layout/vList5"/>
    <dgm:cxn modelId="{FE127672-CA27-40FF-A6E9-599EF9A3C2CA}" type="presParOf" srcId="{6E0E5B21-CEB5-471B-A11E-33C0D141C43E}" destId="{D7A047D5-84C1-4A99-B87E-DB78FC6600F2}" srcOrd="1" destOrd="0" presId="urn:microsoft.com/office/officeart/2005/8/layout/vList5"/>
    <dgm:cxn modelId="{8736F6E3-2A4B-408E-B89A-5697F4BE382C}" type="presParOf" srcId="{6E0E5B21-CEB5-471B-A11E-33C0D141C43E}" destId="{F41035EB-74FC-40A2-8884-BCA0245F3DA4}" srcOrd="2" destOrd="0" presId="urn:microsoft.com/office/officeart/2005/8/layout/vList5"/>
    <dgm:cxn modelId="{0546FB8B-4394-4251-8F09-920C78D596EF}" type="presParOf" srcId="{F41035EB-74FC-40A2-8884-BCA0245F3DA4}" destId="{0383D601-0EFC-4DE5-A57F-A686011A9DB2}" srcOrd="0" destOrd="0" presId="urn:microsoft.com/office/officeart/2005/8/layout/vList5"/>
    <dgm:cxn modelId="{5C32EBAD-46A4-44B1-8FDD-DF7F59D4D599}" type="presParOf" srcId="{F41035EB-74FC-40A2-8884-BCA0245F3DA4}" destId="{8614C8A1-57AF-48E2-B5DE-97B96604AC98}" srcOrd="1" destOrd="0" presId="urn:microsoft.com/office/officeart/2005/8/layout/vList5"/>
    <dgm:cxn modelId="{1C70B161-AEC6-4435-BC84-4F1ABD6AD368}" type="presParOf" srcId="{6E0E5B21-CEB5-471B-A11E-33C0D141C43E}" destId="{CD9A95E3-6A36-4F73-9104-8CEF1A0C6944}" srcOrd="3" destOrd="0" presId="urn:microsoft.com/office/officeart/2005/8/layout/vList5"/>
    <dgm:cxn modelId="{02258C8F-8CD6-4CB9-886B-0ECBF5323C8F}" type="presParOf" srcId="{6E0E5B21-CEB5-471B-A11E-33C0D141C43E}" destId="{D948D0F5-048C-4495-B5B3-3DB6F58D0E11}" srcOrd="4" destOrd="0" presId="urn:microsoft.com/office/officeart/2005/8/layout/vList5"/>
    <dgm:cxn modelId="{5C3F296A-A7AE-4DFF-948B-247A68722020}" type="presParOf" srcId="{D948D0F5-048C-4495-B5B3-3DB6F58D0E11}" destId="{E102458E-07D9-47BD-A0E8-D01507FC47C7}" srcOrd="0" destOrd="0" presId="urn:microsoft.com/office/officeart/2005/8/layout/vList5"/>
    <dgm:cxn modelId="{7F024D8C-251C-46A0-B619-E5984AACAFB4}" type="presParOf" srcId="{D948D0F5-048C-4495-B5B3-3DB6F58D0E11}" destId="{B71A25BA-5427-45A8-B96D-E316BBFDAC68}" srcOrd="1" destOrd="0" presId="urn:microsoft.com/office/officeart/2005/8/layout/vList5"/>
    <dgm:cxn modelId="{4B66AE2A-C57E-4344-A5CC-44EB059F71C6}" type="presParOf" srcId="{6E0E5B21-CEB5-471B-A11E-33C0D141C43E}" destId="{7566AFEE-292A-4D24-A8FA-3C3DDF5B8B7D}" srcOrd="5" destOrd="0" presId="urn:microsoft.com/office/officeart/2005/8/layout/vList5"/>
    <dgm:cxn modelId="{498B860F-51A4-4058-8F82-9B2DC014BC53}" type="presParOf" srcId="{6E0E5B21-CEB5-471B-A11E-33C0D141C43E}" destId="{303DEEEF-6D8F-49C0-AF95-7C3CDF230260}" srcOrd="6" destOrd="0" presId="urn:microsoft.com/office/officeart/2005/8/layout/vList5"/>
    <dgm:cxn modelId="{39A3AA57-F9B8-4A3C-B4AC-4CCE86D8FF85}" type="presParOf" srcId="{303DEEEF-6D8F-49C0-AF95-7C3CDF230260}" destId="{F8370D05-7B0F-4338-95DC-5C6997A64045}" srcOrd="0" destOrd="0" presId="urn:microsoft.com/office/officeart/2005/8/layout/vList5"/>
    <dgm:cxn modelId="{0BBE991E-1055-4E56-950B-820C7A4546A4}" type="presParOf" srcId="{303DEEEF-6D8F-49C0-AF95-7C3CDF230260}" destId="{37582117-421A-47E7-B452-A537FC429E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1628C-C615-4955-AA63-E53DB9150830}">
      <dsp:nvSpPr>
        <dsp:cNvPr id="0" name=""/>
        <dsp:cNvSpPr/>
      </dsp:nvSpPr>
      <dsp:spPr>
        <a:xfrm rot="5400000">
          <a:off x="5005281" y="-1946050"/>
          <a:ext cx="1043516" cy="520192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500" kern="1200" dirty="0" smtClean="0"/>
            <a:t>140/85</a:t>
          </a:r>
          <a:endParaRPr lang="en-US" sz="6500" kern="1200" dirty="0"/>
        </a:p>
      </dsp:txBody>
      <dsp:txXfrm rot="-5400000">
        <a:off x="2926079" y="184092"/>
        <a:ext cx="5150980" cy="941636"/>
      </dsp:txXfrm>
    </dsp:sp>
    <dsp:sp modelId="{5930EB47-9005-42D9-AB27-7E98019680A6}">
      <dsp:nvSpPr>
        <dsp:cNvPr id="0" name=""/>
        <dsp:cNvSpPr/>
      </dsp:nvSpPr>
      <dsp:spPr>
        <a:xfrm>
          <a:off x="0" y="2711"/>
          <a:ext cx="2926080" cy="13043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BP</a:t>
          </a:r>
          <a:endParaRPr lang="en-US" sz="6500" kern="1200" dirty="0"/>
        </a:p>
      </dsp:txBody>
      <dsp:txXfrm>
        <a:off x="63675" y="66386"/>
        <a:ext cx="2798730" cy="1177045"/>
      </dsp:txXfrm>
    </dsp:sp>
    <dsp:sp modelId="{8614C8A1-57AF-48E2-B5DE-97B96604AC98}">
      <dsp:nvSpPr>
        <dsp:cNvPr id="0" name=""/>
        <dsp:cNvSpPr/>
      </dsp:nvSpPr>
      <dsp:spPr>
        <a:xfrm rot="5400000">
          <a:off x="5005281" y="-576434"/>
          <a:ext cx="1043516" cy="5201920"/>
        </a:xfrm>
        <a:prstGeom prst="round2SameRect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500" kern="1200" dirty="0" smtClean="0"/>
            <a:t>85</a:t>
          </a:r>
          <a:endParaRPr lang="en-US" sz="6500" kern="1200" dirty="0"/>
        </a:p>
      </dsp:txBody>
      <dsp:txXfrm rot="-5400000">
        <a:off x="2926079" y="1553708"/>
        <a:ext cx="5150980" cy="941636"/>
      </dsp:txXfrm>
    </dsp:sp>
    <dsp:sp modelId="{0383D601-0EFC-4DE5-A57F-A686011A9DB2}">
      <dsp:nvSpPr>
        <dsp:cNvPr id="0" name=""/>
        <dsp:cNvSpPr/>
      </dsp:nvSpPr>
      <dsp:spPr>
        <a:xfrm>
          <a:off x="0" y="1372327"/>
          <a:ext cx="2926080" cy="1304395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Pulse</a:t>
          </a:r>
          <a:endParaRPr lang="en-US" sz="6500" kern="1200" dirty="0"/>
        </a:p>
      </dsp:txBody>
      <dsp:txXfrm>
        <a:off x="63675" y="1436002"/>
        <a:ext cx="2798730" cy="1177045"/>
      </dsp:txXfrm>
    </dsp:sp>
    <dsp:sp modelId="{B71A25BA-5427-45A8-B96D-E316BBFDAC68}">
      <dsp:nvSpPr>
        <dsp:cNvPr id="0" name=""/>
        <dsp:cNvSpPr/>
      </dsp:nvSpPr>
      <dsp:spPr>
        <a:xfrm rot="5400000">
          <a:off x="5005281" y="793181"/>
          <a:ext cx="1043516" cy="5201920"/>
        </a:xfrm>
        <a:prstGeom prst="round2SameRect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500" kern="1200" dirty="0" smtClean="0"/>
            <a:t>16</a:t>
          </a:r>
          <a:endParaRPr lang="en-US" sz="6500" kern="1200" dirty="0"/>
        </a:p>
      </dsp:txBody>
      <dsp:txXfrm rot="-5400000">
        <a:off x="2926079" y="2923323"/>
        <a:ext cx="5150980" cy="941636"/>
      </dsp:txXfrm>
    </dsp:sp>
    <dsp:sp modelId="{E102458E-07D9-47BD-A0E8-D01507FC47C7}">
      <dsp:nvSpPr>
        <dsp:cNvPr id="0" name=""/>
        <dsp:cNvSpPr/>
      </dsp:nvSpPr>
      <dsp:spPr>
        <a:xfrm>
          <a:off x="0" y="2741943"/>
          <a:ext cx="2926080" cy="1304395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/>
            <a:t>Resp</a:t>
          </a:r>
          <a:endParaRPr lang="en-US" sz="6500" kern="1200" dirty="0"/>
        </a:p>
      </dsp:txBody>
      <dsp:txXfrm>
        <a:off x="63675" y="2805618"/>
        <a:ext cx="2798730" cy="1177045"/>
      </dsp:txXfrm>
    </dsp:sp>
    <dsp:sp modelId="{37582117-421A-47E7-B452-A537FC429E07}">
      <dsp:nvSpPr>
        <dsp:cNvPr id="0" name=""/>
        <dsp:cNvSpPr/>
      </dsp:nvSpPr>
      <dsp:spPr>
        <a:xfrm rot="5400000">
          <a:off x="5005281" y="2162797"/>
          <a:ext cx="1043516" cy="5201920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300" kern="1200" dirty="0" smtClean="0"/>
            <a:t>97.3°F</a:t>
          </a:r>
          <a:endParaRPr lang="en-US" sz="5300" kern="1200" dirty="0"/>
        </a:p>
      </dsp:txBody>
      <dsp:txXfrm rot="-5400000">
        <a:off x="2926079" y="4292939"/>
        <a:ext cx="5150980" cy="941636"/>
      </dsp:txXfrm>
    </dsp:sp>
    <dsp:sp modelId="{F8370D05-7B0F-4338-95DC-5C6997A64045}">
      <dsp:nvSpPr>
        <dsp:cNvPr id="0" name=""/>
        <dsp:cNvSpPr/>
      </dsp:nvSpPr>
      <dsp:spPr>
        <a:xfrm>
          <a:off x="0" y="4111559"/>
          <a:ext cx="2926080" cy="1304395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Temp</a:t>
          </a:r>
          <a:endParaRPr lang="en-US" sz="6500" kern="1200" dirty="0"/>
        </a:p>
      </dsp:txBody>
      <dsp:txXfrm>
        <a:off x="63675" y="4175234"/>
        <a:ext cx="2798730" cy="1177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B16AE-B331-4E2B-BECC-55A72AFF653B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2A742-3776-407B-A80A-F16749D4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8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2A742-3776-407B-A80A-F16749D42E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2A742-3776-407B-A80A-F16749D42E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2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EDB1-A9D7-4732-BCD1-4BF824A6813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5E15-1DF7-4653-B58F-14CE39B20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2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EDB1-A9D7-4732-BCD1-4BF824A6813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5E15-1DF7-4653-B58F-14CE39B20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EDB1-A9D7-4732-BCD1-4BF824A6813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5E15-1DF7-4653-B58F-14CE39B20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10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W_W 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53" y="5626608"/>
            <a:ext cx="1828800" cy="12313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442" y="6131476"/>
            <a:ext cx="3221697" cy="284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41" y="4568599"/>
            <a:ext cx="2133600" cy="1862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3833" y="859991"/>
            <a:ext cx="9296400" cy="3522341"/>
          </a:xfrm>
          <a:prstGeom prst="rect">
            <a:avLst/>
          </a:prstGeom>
        </p:spPr>
        <p:txBody>
          <a:bodyPr anchor="b"/>
          <a:lstStyle>
            <a:lvl1pPr algn="l">
              <a:defRPr sz="6667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dirty="0" smtClean="0"/>
              <a:t>TITLE HERE</a:t>
            </a:r>
            <a:br>
              <a:rPr lang="en-US" dirty="0" smtClean="0"/>
            </a:br>
            <a:r>
              <a:rPr lang="en-US" dirty="0" smtClean="0"/>
              <a:t>ENCODE NORMAL</a:t>
            </a:r>
            <a:br>
              <a:rPr lang="en-US" dirty="0" smtClean="0"/>
            </a:br>
            <a:r>
              <a:rPr lang="en-US" dirty="0" smtClean="0"/>
              <a:t>BLACK, 50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EDB1-A9D7-4732-BCD1-4BF824A6813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5E15-1DF7-4653-B58F-14CE39B20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5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EDB1-A9D7-4732-BCD1-4BF824A6813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5E15-1DF7-4653-B58F-14CE39B20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5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EDB1-A9D7-4732-BCD1-4BF824A6813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5E15-1DF7-4653-B58F-14CE39B20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5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EDB1-A9D7-4732-BCD1-4BF824A6813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5E15-1DF7-4653-B58F-14CE39B20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EDB1-A9D7-4732-BCD1-4BF824A6813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5E15-1DF7-4653-B58F-14CE39B20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0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EDB1-A9D7-4732-BCD1-4BF824A6813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5E15-1DF7-4653-B58F-14CE39B20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0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EDB1-A9D7-4732-BCD1-4BF824A6813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5E15-1DF7-4653-B58F-14CE39B20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4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EDB1-A9D7-4732-BCD1-4BF824A6813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5E15-1DF7-4653-B58F-14CE39B20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7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EDB1-A9D7-4732-BCD1-4BF824A68136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15E15-1DF7-4653-B58F-14CE39B20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4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2" y="859991"/>
            <a:ext cx="10581389" cy="3522341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/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Annual Wellness Visit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300" i="1" dirty="0">
                <a:solidFill>
                  <a:schemeClr val="bg1"/>
                </a:solidFill>
              </a:rPr>
              <a:t>Ambulatory Care Nursing Simulation Toolkit</a:t>
            </a:r>
            <a:br>
              <a:rPr lang="en-US" sz="3300" i="1" dirty="0">
                <a:solidFill>
                  <a:schemeClr val="bg1"/>
                </a:solidFill>
              </a:rPr>
            </a:br>
            <a:endParaRPr lang="en-US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1" t="15656" r="21650" b="45376"/>
          <a:stretch/>
        </p:blipFill>
        <p:spPr>
          <a:xfrm>
            <a:off x="3285942" y="1539732"/>
            <a:ext cx="5356614" cy="49420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Mini-Cog: Clock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2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664054"/>
              </p:ext>
            </p:extLst>
          </p:nvPr>
        </p:nvGraphicFramePr>
        <p:xfrm>
          <a:off x="2854296" y="119641"/>
          <a:ext cx="8913263" cy="659209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328089">
                  <a:extLst>
                    <a:ext uri="{9D8B030D-6E8A-4147-A177-3AD203B41FA5}">
                      <a16:colId xmlns:a16="http://schemas.microsoft.com/office/drawing/2014/main" val="3568919974"/>
                    </a:ext>
                  </a:extLst>
                </a:gridCol>
                <a:gridCol w="3792587">
                  <a:extLst>
                    <a:ext uri="{9D8B030D-6E8A-4147-A177-3AD203B41FA5}">
                      <a16:colId xmlns:a16="http://schemas.microsoft.com/office/drawing/2014/main" val="3146989733"/>
                    </a:ext>
                  </a:extLst>
                </a:gridCol>
                <a:gridCol w="3792587">
                  <a:extLst>
                    <a:ext uri="{9D8B030D-6E8A-4147-A177-3AD203B41FA5}">
                      <a16:colId xmlns:a16="http://schemas.microsoft.com/office/drawing/2014/main" val="1047436836"/>
                    </a:ext>
                  </a:extLst>
                </a:gridCol>
              </a:tblGrid>
              <a:tr h="3589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Name, DOB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Charlie Plummer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10/30/19XX (age 78 y/o</a:t>
                      </a:r>
                      <a:r>
                        <a:rPr lang="en-US" sz="1800" b="1" dirty="0" smtClean="0">
                          <a:effectLst/>
                        </a:rPr>
                        <a:t>)</a:t>
                      </a:r>
                      <a:endParaRPr lang="en-US" sz="1800" b="1" dirty="0">
                        <a:effectLst/>
                      </a:endParaRPr>
                    </a:p>
                  </a:txBody>
                  <a:tcPr marL="55451" marR="5545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</a:endParaRPr>
                    </a:p>
                  </a:txBody>
                  <a:tcPr marL="55451" marR="55451" marT="0" marB="0"/>
                </a:tc>
                <a:extLst>
                  <a:ext uri="{0D108BD9-81ED-4DB2-BD59-A6C34878D82A}">
                    <a16:rowId xmlns:a16="http://schemas.microsoft.com/office/drawing/2014/main" val="3550588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Personal History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solidFill>
                      <a:srgbClr val="D1C6E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smtClean="0">
                          <a:effectLst/>
                        </a:rPr>
                        <a:t>Retired, Single (Divorced)</a:t>
                      </a:r>
                      <a:endParaRPr lang="en-US" sz="1800" b="1" dirty="0">
                        <a:effectLst/>
                      </a:endParaRPr>
                    </a:p>
                  </a:txBody>
                  <a:tcPr marL="55451" marR="55451" marT="0" marB="0">
                    <a:solidFill>
                      <a:srgbClr val="D1C6E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b="1" dirty="0">
                        <a:effectLst/>
                      </a:endParaRPr>
                    </a:p>
                  </a:txBody>
                  <a:tcPr marL="55451" marR="55451" marT="0" marB="0">
                    <a:solidFill>
                      <a:srgbClr val="D1C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266315"/>
                  </a:ext>
                </a:extLst>
              </a:tr>
              <a:tr h="1128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Family Medical History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effectLst/>
                        </a:rPr>
                        <a:t>Diabetes (mother, 2 siblings)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effectLst/>
                        </a:rPr>
                        <a:t>Heart disease (father, 3 siblings</a:t>
                      </a:r>
                      <a:r>
                        <a:rPr lang="en-US" sz="1800" b="1" dirty="0" smtClean="0">
                          <a:effectLst/>
                        </a:rPr>
                        <a:t>)</a:t>
                      </a:r>
                      <a:endParaRPr lang="en-US" sz="1800" b="1" dirty="0">
                        <a:effectLst/>
                      </a:endParaRPr>
                    </a:p>
                  </a:txBody>
                  <a:tcPr marL="55451" marR="55451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smtClean="0">
                          <a:effectLst/>
                        </a:rPr>
                        <a:t>Arthritis (1 sibling)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smtClean="0">
                          <a:effectLst/>
                        </a:rPr>
                        <a:t>Cancer (mother, 1 sibling)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b="1" dirty="0">
                        <a:effectLst/>
                      </a:endParaRPr>
                    </a:p>
                  </a:txBody>
                  <a:tcPr marL="55451" marR="55451" marT="0" marB="0"/>
                </a:tc>
                <a:extLst>
                  <a:ext uri="{0D108BD9-81ED-4DB2-BD59-A6C34878D82A}">
                    <a16:rowId xmlns:a16="http://schemas.microsoft.com/office/drawing/2014/main" val="2146034911"/>
                  </a:ext>
                </a:extLst>
              </a:tr>
              <a:tr h="13559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Past Medical History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solidFill>
                      <a:srgbClr val="D1C6E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effectLst/>
                        </a:rPr>
                        <a:t>Type 2 diabetes 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effectLst/>
                        </a:rPr>
                        <a:t>Hypertension 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effectLst/>
                        </a:rPr>
                        <a:t>Hyperlipidemia </a:t>
                      </a:r>
                    </a:p>
                  </a:txBody>
                  <a:tcPr marL="55451" marR="55451" marT="0" marB="0">
                    <a:solidFill>
                      <a:srgbClr val="D1C6E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smtClean="0">
                          <a:effectLst/>
                        </a:rPr>
                        <a:t>Osteoarthritis 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smtClean="0">
                          <a:effectLst/>
                        </a:rPr>
                        <a:t>Depression 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b="1" dirty="0">
                        <a:effectLst/>
                      </a:endParaRPr>
                    </a:p>
                  </a:txBody>
                  <a:tcPr marL="55451" marR="55451" marT="0" marB="0">
                    <a:solidFill>
                      <a:srgbClr val="D1C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738964"/>
                  </a:ext>
                </a:extLst>
              </a:tr>
              <a:tr h="6750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Past surgical history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effectLst/>
                        </a:rPr>
                        <a:t>Inguinal hernia repair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effectLst/>
                        </a:rPr>
                        <a:t>Right total knee </a:t>
                      </a:r>
                      <a:r>
                        <a:rPr lang="en-US" sz="1800" b="1" dirty="0" smtClean="0">
                          <a:effectLst/>
                        </a:rPr>
                        <a:t>replacement</a:t>
                      </a:r>
                      <a:endParaRPr lang="en-US" sz="1800" b="1" dirty="0">
                        <a:effectLst/>
                      </a:endParaRPr>
                    </a:p>
                  </a:txBody>
                  <a:tcPr marL="55451" marR="55451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b="1" dirty="0">
                        <a:effectLst/>
                      </a:endParaRPr>
                    </a:p>
                  </a:txBody>
                  <a:tcPr marL="55451" marR="55451" marT="0" marB="0"/>
                </a:tc>
                <a:extLst>
                  <a:ext uri="{0D108BD9-81ED-4DB2-BD59-A6C34878D82A}">
                    <a16:rowId xmlns:a16="http://schemas.microsoft.com/office/drawing/2014/main" val="346426189"/>
                  </a:ext>
                </a:extLst>
              </a:tr>
              <a:tr h="1583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 Medications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>
                    <a:solidFill>
                      <a:srgbClr val="D1C6E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effectLst/>
                        </a:rPr>
                        <a:t>Glucophage (Metformin), 500 mg by mouth daily 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effectLst/>
                        </a:rPr>
                        <a:t>Atorvastatin (Lipitor), 20 mg daily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effectLst/>
                        </a:rPr>
                        <a:t>Lisinopril, 20 mg </a:t>
                      </a:r>
                      <a:r>
                        <a:rPr lang="en-US" sz="1800" b="1" dirty="0" smtClean="0">
                          <a:effectLst/>
                        </a:rPr>
                        <a:t>daily</a:t>
                      </a:r>
                      <a:endParaRPr lang="en-US" sz="1800" b="1" dirty="0">
                        <a:effectLst/>
                      </a:endParaRPr>
                    </a:p>
                  </a:txBody>
                  <a:tcPr marL="55451" marR="55451" marT="0" marB="0">
                    <a:solidFill>
                      <a:srgbClr val="D1C6E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smtClean="0">
                          <a:effectLst/>
                        </a:rPr>
                        <a:t>ASA, 81 mg daily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smtClean="0">
                          <a:effectLst/>
                        </a:rPr>
                        <a:t>Acetaminophen 1250 mg extended release, as needed for pain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smtClean="0">
                          <a:effectLst/>
                        </a:rPr>
                        <a:t>Dragon Balm (over the counter 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b="1" dirty="0">
                        <a:effectLst/>
                      </a:endParaRPr>
                    </a:p>
                  </a:txBody>
                  <a:tcPr marL="55451" marR="55451" marT="0" marB="0">
                    <a:solidFill>
                      <a:srgbClr val="D1C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524995"/>
                  </a:ext>
                </a:extLst>
              </a:tr>
              <a:tr h="6750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Providers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51" marR="55451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effectLst/>
                        </a:rPr>
                        <a:t>Dr. Kelly Riis (ophthalmology)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effectLst/>
                        </a:rPr>
                        <a:t>Dr. Samuel </a:t>
                      </a:r>
                      <a:r>
                        <a:rPr lang="en-US" sz="1800" b="1" dirty="0" err="1">
                          <a:effectLst/>
                        </a:rPr>
                        <a:t>Ojumu</a:t>
                      </a:r>
                      <a:r>
                        <a:rPr lang="en-US" sz="1800" b="1" dirty="0">
                          <a:effectLst/>
                        </a:rPr>
                        <a:t> (endocrinology</a:t>
                      </a:r>
                      <a:r>
                        <a:rPr lang="en-US" sz="1800" b="1" dirty="0" smtClean="0">
                          <a:effectLst/>
                        </a:rPr>
                        <a:t>)</a:t>
                      </a:r>
                      <a:endParaRPr lang="en-US" sz="1800" b="1" dirty="0">
                        <a:effectLst/>
                      </a:endParaRPr>
                    </a:p>
                  </a:txBody>
                  <a:tcPr marL="55451" marR="55451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b="1" dirty="0">
                        <a:effectLst/>
                      </a:endParaRPr>
                    </a:p>
                  </a:txBody>
                  <a:tcPr marL="55451" marR="55451" marT="0" marB="0"/>
                </a:tc>
                <a:extLst>
                  <a:ext uri="{0D108BD9-81ED-4DB2-BD59-A6C34878D82A}">
                    <a16:rowId xmlns:a16="http://schemas.microsoft.com/office/drawing/2014/main" val="239548386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74550" y="1654515"/>
            <a:ext cx="2018273" cy="35223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rgbClr val="4B2483"/>
                </a:solidFill>
              </a:rPr>
              <a:t/>
            </a:r>
            <a:br>
              <a:rPr lang="en-US" i="1" dirty="0" smtClean="0">
                <a:solidFill>
                  <a:srgbClr val="4B2483"/>
                </a:solidFill>
              </a:rPr>
            </a:br>
            <a:r>
              <a:rPr lang="en-US" b="1" dirty="0" smtClean="0">
                <a:solidFill>
                  <a:srgbClr val="4B2483"/>
                </a:solidFill>
              </a:rPr>
              <a:t>Patient Health Record</a:t>
            </a:r>
            <a:endParaRPr lang="en-US" sz="3300" b="1" dirty="0">
              <a:solidFill>
                <a:srgbClr val="4B24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7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 b="9475"/>
          <a:stretch/>
        </p:blipFill>
        <p:spPr>
          <a:xfrm>
            <a:off x="0" y="20648"/>
            <a:ext cx="6279573" cy="6837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4" b="10624"/>
          <a:stretch/>
        </p:blipFill>
        <p:spPr>
          <a:xfrm>
            <a:off x="5898483" y="121951"/>
            <a:ext cx="6293517" cy="663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9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6" b="16731"/>
          <a:stretch/>
        </p:blipFill>
        <p:spPr>
          <a:xfrm>
            <a:off x="2992067" y="424753"/>
            <a:ext cx="6485471" cy="62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6712" y="2607515"/>
            <a:ext cx="2642911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Plummer, Charles</a:t>
            </a:r>
          </a:p>
          <a:p>
            <a:r>
              <a:rPr lang="en-US" dirty="0" smtClean="0"/>
              <a:t>DOB: </a:t>
            </a:r>
            <a:r>
              <a:rPr lang="en-US" dirty="0"/>
              <a:t>10/30/19XX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Metformin HCL </a:t>
            </a:r>
          </a:p>
          <a:p>
            <a:r>
              <a:rPr lang="en-US" dirty="0" smtClean="0"/>
              <a:t>Extended release tablets </a:t>
            </a:r>
          </a:p>
          <a:p>
            <a:r>
              <a:rPr lang="en-US" dirty="0" smtClean="0"/>
              <a:t>500 mg</a:t>
            </a:r>
          </a:p>
          <a:p>
            <a:endParaRPr lang="en-US" dirty="0" smtClean="0"/>
          </a:p>
          <a:p>
            <a:r>
              <a:rPr lang="en-US" dirty="0" smtClean="0"/>
              <a:t>Take one pill by mouth daily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66852" y="2825790"/>
            <a:ext cx="2136549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Plummer, Charles</a:t>
            </a:r>
          </a:p>
          <a:p>
            <a:r>
              <a:rPr lang="en-US" dirty="0"/>
              <a:t>DOB: 10/30/19XX </a:t>
            </a:r>
          </a:p>
          <a:p>
            <a:endParaRPr lang="en-US" dirty="0"/>
          </a:p>
          <a:p>
            <a:r>
              <a:rPr lang="en-US" dirty="0" smtClean="0"/>
              <a:t>LIPITOR (atorvastatin calcium) tablets</a:t>
            </a:r>
          </a:p>
          <a:p>
            <a:r>
              <a:rPr lang="en-US" dirty="0" smtClean="0"/>
              <a:t>20 </a:t>
            </a:r>
            <a:r>
              <a:rPr lang="en-US" dirty="0"/>
              <a:t>mg </a:t>
            </a:r>
          </a:p>
          <a:p>
            <a:endParaRPr lang="en-US" dirty="0" smtClean="0"/>
          </a:p>
          <a:p>
            <a:r>
              <a:rPr lang="en-US" dirty="0" smtClean="0"/>
              <a:t>Take </a:t>
            </a:r>
            <a:r>
              <a:rPr lang="en-US" dirty="0"/>
              <a:t>one pill by mouth daily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70606" y="2825790"/>
            <a:ext cx="191532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Plummer, Charles</a:t>
            </a:r>
          </a:p>
          <a:p>
            <a:r>
              <a:rPr lang="en-US" dirty="0"/>
              <a:t>DOB: 10/30/19XX </a:t>
            </a:r>
          </a:p>
          <a:p>
            <a:endParaRPr lang="en-US" dirty="0"/>
          </a:p>
          <a:p>
            <a:r>
              <a:rPr lang="en-US" dirty="0" smtClean="0"/>
              <a:t>Lisinopril tablets</a:t>
            </a:r>
          </a:p>
          <a:p>
            <a:r>
              <a:rPr lang="en-US" dirty="0" smtClean="0"/>
              <a:t>20 </a:t>
            </a:r>
            <a:r>
              <a:rPr lang="en-US" dirty="0"/>
              <a:t>mg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Take one pill by mouth daily</a:t>
            </a:r>
          </a:p>
        </p:txBody>
      </p:sp>
    </p:spTree>
    <p:extLst>
      <p:ext uri="{BB962C8B-B14F-4D97-AF65-F5344CB8AC3E}">
        <p14:creationId xmlns:p14="http://schemas.microsoft.com/office/powerpoint/2010/main" val="291246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7" t="16086" r="46699" b="12602"/>
          <a:stretch/>
        </p:blipFill>
        <p:spPr>
          <a:xfrm>
            <a:off x="141585" y="277270"/>
            <a:ext cx="5226828" cy="6381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16172" r="46765" b="46323"/>
          <a:stretch/>
        </p:blipFill>
        <p:spPr>
          <a:xfrm>
            <a:off x="6096000" y="3144358"/>
            <a:ext cx="5132440" cy="336502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Home Safety Checklist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73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" t="10924" r="9662" b="6925"/>
          <a:stretch/>
        </p:blipFill>
        <p:spPr>
          <a:xfrm>
            <a:off x="1575128" y="135551"/>
            <a:ext cx="8925723" cy="672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7214346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505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4" t="10907" r="6844" b="7030"/>
          <a:stretch/>
        </p:blipFill>
        <p:spPr>
          <a:xfrm>
            <a:off x="3339035" y="176981"/>
            <a:ext cx="5201215" cy="660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35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57F9CD386C144C9E75873B6E887123" ma:contentTypeVersion="13" ma:contentTypeDescription="Create a new document." ma:contentTypeScope="" ma:versionID="cbb4962f91b725f9b6c0875f5bf1c7a6">
  <xsd:schema xmlns:xsd="http://www.w3.org/2001/XMLSchema" xmlns:xs="http://www.w3.org/2001/XMLSchema" xmlns:p="http://schemas.microsoft.com/office/2006/metadata/properties" xmlns:ns3="576ac59e-7be6-4b1e-8bcb-fd1e356e8385" xmlns:ns4="551f885b-6d1e-466c-b59e-001b6ffdf026" targetNamespace="http://schemas.microsoft.com/office/2006/metadata/properties" ma:root="true" ma:fieldsID="3f67faccf4b578b58439e643dce10400" ns3:_="" ns4:_="">
    <xsd:import namespace="576ac59e-7be6-4b1e-8bcb-fd1e356e8385"/>
    <xsd:import namespace="551f885b-6d1e-466c-b59e-001b6ffdf0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6ac59e-7be6-4b1e-8bcb-fd1e356e83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f885b-6d1e-466c-b59e-001b6ffdf02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3A92D7-ECFC-4E76-88FC-0413CA1F125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51f885b-6d1e-466c-b59e-001b6ffdf026"/>
    <ds:schemaRef ds:uri="576ac59e-7be6-4b1e-8bcb-fd1e356e838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F565218-1EAA-4F70-AD95-98F1B67B4A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6ac59e-7be6-4b1e-8bcb-fd1e356e8385"/>
    <ds:schemaRef ds:uri="551f885b-6d1e-466c-b59e-001b6ffdf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4877BA-FCDC-4F6B-A128-B22DCAAC84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214</Words>
  <Application>Microsoft Office PowerPoint</Application>
  <PresentationFormat>Widescreen</PresentationFormat>
  <Paragraphs>65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Encode Sans Normal Black</vt:lpstr>
      <vt:lpstr>Times New Roman</vt:lpstr>
      <vt:lpstr>Office Theme</vt:lpstr>
      <vt:lpstr> Annual Wellness Visit Ambulatory Care Nursing Simulation Toolkit </vt:lpstr>
      <vt:lpstr>PowerPoint Presentation</vt:lpstr>
      <vt:lpstr>PowerPoint Presentation</vt:lpstr>
      <vt:lpstr>PowerPoint Presentation</vt:lpstr>
      <vt:lpstr>PowerPoint Presentation</vt:lpstr>
      <vt:lpstr>Home Safety Checklist</vt:lpstr>
      <vt:lpstr>PowerPoint Presentation</vt:lpstr>
      <vt:lpstr>PowerPoint Presentation</vt:lpstr>
      <vt:lpstr>PowerPoint Presentation</vt:lpstr>
      <vt:lpstr>Mini-Cog: Clock </vt:lpstr>
    </vt:vector>
  </TitlesOfParts>
  <Company>University of Washinton - 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Wellness Visit</dc:title>
  <dc:creator>Diana Taibi Buchanan</dc:creator>
  <cp:lastModifiedBy>Diana Taibi Buchanan</cp:lastModifiedBy>
  <cp:revision>9</cp:revision>
  <dcterms:created xsi:type="dcterms:W3CDTF">2020-09-08T22:39:02Z</dcterms:created>
  <dcterms:modified xsi:type="dcterms:W3CDTF">2022-05-09T22:11:25Z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0x010100BB57F9CD386C144C9E75873B6E887123</vt:lpwstr>
  </property>
</Properties>
</file>