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m4a" ContentType="audio/mp4"/>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Lst>
  <p:notesMasterIdLst>
    <p:notesMasterId r:id="rId35"/>
  </p:notesMasterIdLst>
  <p:sldIdLst>
    <p:sldId id="614" r:id="rId7"/>
    <p:sldId id="681" r:id="rId8"/>
    <p:sldId id="668" r:id="rId9"/>
    <p:sldId id="680" r:id="rId10"/>
    <p:sldId id="688" r:id="rId11"/>
    <p:sldId id="683" r:id="rId12"/>
    <p:sldId id="684" r:id="rId13"/>
    <p:sldId id="685" r:id="rId14"/>
    <p:sldId id="666" r:id="rId15"/>
    <p:sldId id="669" r:id="rId16"/>
    <p:sldId id="691" r:id="rId17"/>
    <p:sldId id="686" r:id="rId18"/>
    <p:sldId id="676" r:id="rId19"/>
    <p:sldId id="694" r:id="rId20"/>
    <p:sldId id="670" r:id="rId21"/>
    <p:sldId id="678" r:id="rId22"/>
    <p:sldId id="690" r:id="rId23"/>
    <p:sldId id="371" r:id="rId24"/>
    <p:sldId id="667" r:id="rId25"/>
    <p:sldId id="625" r:id="rId26"/>
    <p:sldId id="626" r:id="rId27"/>
    <p:sldId id="677" r:id="rId28"/>
    <p:sldId id="665" r:id="rId29"/>
    <p:sldId id="689" r:id="rId30"/>
    <p:sldId id="687" r:id="rId31"/>
    <p:sldId id="692" r:id="rId32"/>
    <p:sldId id="693" r:id="rId33"/>
    <p:sldId id="679"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Taibi Buchanan" initials="DTB" lastIdx="13" clrIdx="0">
    <p:extLst>
      <p:ext uri="{19B8F6BF-5375-455C-9EA6-DF929625EA0E}">
        <p15:presenceInfo xmlns:p15="http://schemas.microsoft.com/office/powerpoint/2012/main" userId="S-1-5-21-1478355014-127360780-1969717230-171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68670" autoAdjust="0"/>
  </p:normalViewPr>
  <p:slideViewPr>
    <p:cSldViewPr snapToGrid="0">
      <p:cViewPr>
        <p:scale>
          <a:sx n="59" d="100"/>
          <a:sy n="59" d="100"/>
        </p:scale>
        <p:origin x="984" y="45"/>
      </p:cViewPr>
      <p:guideLst/>
    </p:cSldViewPr>
  </p:slideViewPr>
  <p:notesTextViewPr>
    <p:cViewPr>
      <p:scale>
        <a:sx n="1" d="1"/>
        <a:sy n="1" d="1"/>
      </p:scale>
      <p:origin x="0" y="0"/>
    </p:cViewPr>
  </p:notesTextViewPr>
  <p:notesViewPr>
    <p:cSldViewPr snapToGrid="0">
      <p:cViewPr varScale="1">
        <p:scale>
          <a:sx n="79" d="100"/>
          <a:sy n="79" d="100"/>
        </p:scale>
        <p:origin x="276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4BA443-4C38-4D44-A60C-AFA9BE268E8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C974C19-724B-4755-845D-4121D1F2536C}">
      <dgm:prSet phldrT="[Text]"/>
      <dgm:spPr/>
      <dgm:t>
        <a:bodyPr/>
        <a:lstStyle/>
        <a:p>
          <a:r>
            <a:rPr lang="en-US" dirty="0"/>
            <a:t>S</a:t>
          </a:r>
        </a:p>
      </dgm:t>
    </dgm:pt>
    <dgm:pt modelId="{284BFC23-A378-415D-89B6-DDE65C34C5B1}" type="parTrans" cxnId="{39EBBAA3-F2CF-47E8-B59E-013C0C0A0A29}">
      <dgm:prSet/>
      <dgm:spPr/>
      <dgm:t>
        <a:bodyPr/>
        <a:lstStyle/>
        <a:p>
          <a:endParaRPr lang="en-US"/>
        </a:p>
      </dgm:t>
    </dgm:pt>
    <dgm:pt modelId="{B8CFD22A-A10C-447A-A210-748DB5BF94DB}" type="sibTrans" cxnId="{39EBBAA3-F2CF-47E8-B59E-013C0C0A0A29}">
      <dgm:prSet/>
      <dgm:spPr/>
      <dgm:t>
        <a:bodyPr/>
        <a:lstStyle/>
        <a:p>
          <a:endParaRPr lang="en-US"/>
        </a:p>
      </dgm:t>
    </dgm:pt>
    <dgm:pt modelId="{3469E421-8A5F-43B8-AFCC-1C98F324397C}">
      <dgm:prSet phldrT="[Text]"/>
      <dgm:spPr/>
      <dgm:t>
        <a:bodyPr/>
        <a:lstStyle/>
        <a:p>
          <a:pPr>
            <a:buNone/>
          </a:pPr>
          <a:r>
            <a:rPr lang="en-US" dirty="0"/>
            <a:t>Subjective</a:t>
          </a:r>
        </a:p>
      </dgm:t>
    </dgm:pt>
    <dgm:pt modelId="{E43A1CDC-487D-474C-A800-A4982EADC7D1}" type="parTrans" cxnId="{FBB58236-9238-4C56-8E84-177E3185A7C8}">
      <dgm:prSet/>
      <dgm:spPr/>
      <dgm:t>
        <a:bodyPr/>
        <a:lstStyle/>
        <a:p>
          <a:endParaRPr lang="en-US"/>
        </a:p>
      </dgm:t>
    </dgm:pt>
    <dgm:pt modelId="{EF1EDDE0-10F6-4F20-94AA-442DD7721492}" type="sibTrans" cxnId="{FBB58236-9238-4C56-8E84-177E3185A7C8}">
      <dgm:prSet/>
      <dgm:spPr/>
      <dgm:t>
        <a:bodyPr/>
        <a:lstStyle/>
        <a:p>
          <a:endParaRPr lang="en-US"/>
        </a:p>
      </dgm:t>
    </dgm:pt>
    <dgm:pt modelId="{667D749B-DA94-4761-A488-952B1A3A8669}">
      <dgm:prSet phldrT="[Text]"/>
      <dgm:spPr/>
      <dgm:t>
        <a:bodyPr/>
        <a:lstStyle/>
        <a:p>
          <a:r>
            <a:rPr lang="en-US" dirty="0"/>
            <a:t>O</a:t>
          </a:r>
        </a:p>
      </dgm:t>
    </dgm:pt>
    <dgm:pt modelId="{88C80BD8-511F-4F66-AF12-27C7DB61DD27}" type="parTrans" cxnId="{6BCB264E-FDF8-4A9B-9447-3D2F5FE2F5E1}">
      <dgm:prSet/>
      <dgm:spPr/>
      <dgm:t>
        <a:bodyPr/>
        <a:lstStyle/>
        <a:p>
          <a:endParaRPr lang="en-US"/>
        </a:p>
      </dgm:t>
    </dgm:pt>
    <dgm:pt modelId="{5F71C0D8-A49D-4346-9B6F-E110EB6E1BA3}" type="sibTrans" cxnId="{6BCB264E-FDF8-4A9B-9447-3D2F5FE2F5E1}">
      <dgm:prSet/>
      <dgm:spPr/>
      <dgm:t>
        <a:bodyPr/>
        <a:lstStyle/>
        <a:p>
          <a:endParaRPr lang="en-US"/>
        </a:p>
      </dgm:t>
    </dgm:pt>
    <dgm:pt modelId="{BC991D46-6F6C-4A44-A0D5-9011C6D9BF0B}">
      <dgm:prSet phldrT="[Text]"/>
      <dgm:spPr/>
      <dgm:t>
        <a:bodyPr/>
        <a:lstStyle/>
        <a:p>
          <a:pPr>
            <a:buNone/>
          </a:pPr>
          <a:r>
            <a:rPr lang="en-US" dirty="0"/>
            <a:t>Objective</a:t>
          </a:r>
        </a:p>
      </dgm:t>
    </dgm:pt>
    <dgm:pt modelId="{F140957D-CDC2-432D-87C6-E9F7554DBB02}" type="parTrans" cxnId="{0481E349-7AAF-44CD-91C5-8E4A0ABE0ADC}">
      <dgm:prSet/>
      <dgm:spPr/>
      <dgm:t>
        <a:bodyPr/>
        <a:lstStyle/>
        <a:p>
          <a:endParaRPr lang="en-US"/>
        </a:p>
      </dgm:t>
    </dgm:pt>
    <dgm:pt modelId="{74F6E84C-2627-49DC-BEF0-0D7A21978CFA}" type="sibTrans" cxnId="{0481E349-7AAF-44CD-91C5-8E4A0ABE0ADC}">
      <dgm:prSet/>
      <dgm:spPr/>
      <dgm:t>
        <a:bodyPr/>
        <a:lstStyle/>
        <a:p>
          <a:endParaRPr lang="en-US"/>
        </a:p>
      </dgm:t>
    </dgm:pt>
    <dgm:pt modelId="{20E94BA0-3534-4C47-B069-F63F418CD3EA}">
      <dgm:prSet phldrT="[Text]"/>
      <dgm:spPr/>
      <dgm:t>
        <a:bodyPr/>
        <a:lstStyle/>
        <a:p>
          <a:r>
            <a:rPr lang="en-US" dirty="0"/>
            <a:t>A</a:t>
          </a:r>
        </a:p>
      </dgm:t>
    </dgm:pt>
    <dgm:pt modelId="{2C1480A1-7ED1-44B6-B007-E9149170CDB1}" type="parTrans" cxnId="{0449A64E-8143-4334-893F-3887BD0292CA}">
      <dgm:prSet/>
      <dgm:spPr/>
      <dgm:t>
        <a:bodyPr/>
        <a:lstStyle/>
        <a:p>
          <a:endParaRPr lang="en-US"/>
        </a:p>
      </dgm:t>
    </dgm:pt>
    <dgm:pt modelId="{8538637B-EF2F-453A-AB74-7492D2935C94}" type="sibTrans" cxnId="{0449A64E-8143-4334-893F-3887BD0292CA}">
      <dgm:prSet/>
      <dgm:spPr/>
      <dgm:t>
        <a:bodyPr/>
        <a:lstStyle/>
        <a:p>
          <a:endParaRPr lang="en-US"/>
        </a:p>
      </dgm:t>
    </dgm:pt>
    <dgm:pt modelId="{D4D262C0-D96A-4B5A-9B1C-FF1494D6DB63}">
      <dgm:prSet phldrT="[Text]"/>
      <dgm:spPr/>
      <dgm:t>
        <a:bodyPr/>
        <a:lstStyle/>
        <a:p>
          <a:pPr>
            <a:buNone/>
          </a:pPr>
          <a:r>
            <a:rPr lang="en-US" dirty="0"/>
            <a:t>Plan</a:t>
          </a:r>
        </a:p>
      </dgm:t>
    </dgm:pt>
    <dgm:pt modelId="{4F1C9D5A-B5F5-4044-8189-95ED00DE25B7}" type="parTrans" cxnId="{4AB779F5-9250-46C9-83B0-EFC3FCD65985}">
      <dgm:prSet/>
      <dgm:spPr/>
      <dgm:t>
        <a:bodyPr/>
        <a:lstStyle/>
        <a:p>
          <a:endParaRPr lang="en-US"/>
        </a:p>
      </dgm:t>
    </dgm:pt>
    <dgm:pt modelId="{CB8E8092-7597-4AF8-8650-A3A610274E48}" type="sibTrans" cxnId="{4AB779F5-9250-46C9-83B0-EFC3FCD65985}">
      <dgm:prSet/>
      <dgm:spPr/>
      <dgm:t>
        <a:bodyPr/>
        <a:lstStyle/>
        <a:p>
          <a:endParaRPr lang="en-US"/>
        </a:p>
      </dgm:t>
    </dgm:pt>
    <dgm:pt modelId="{AC0F9E41-B219-47BB-980D-F56908395A1B}">
      <dgm:prSet phldrT="[Text]"/>
      <dgm:spPr/>
      <dgm:t>
        <a:bodyPr/>
        <a:lstStyle/>
        <a:p>
          <a:r>
            <a:rPr lang="en-US" dirty="0"/>
            <a:t>P</a:t>
          </a:r>
        </a:p>
      </dgm:t>
    </dgm:pt>
    <dgm:pt modelId="{EFF42C9A-9D2F-46A4-BD2D-A64C23157B1E}" type="parTrans" cxnId="{E44FD82A-4DDD-40B5-B65C-4441F09C7181}">
      <dgm:prSet/>
      <dgm:spPr/>
      <dgm:t>
        <a:bodyPr/>
        <a:lstStyle/>
        <a:p>
          <a:endParaRPr lang="en-US"/>
        </a:p>
      </dgm:t>
    </dgm:pt>
    <dgm:pt modelId="{B732DB18-D416-4F11-8AEA-477A6A076AAA}" type="sibTrans" cxnId="{E44FD82A-4DDD-40B5-B65C-4441F09C7181}">
      <dgm:prSet/>
      <dgm:spPr/>
      <dgm:t>
        <a:bodyPr/>
        <a:lstStyle/>
        <a:p>
          <a:endParaRPr lang="en-US"/>
        </a:p>
      </dgm:t>
    </dgm:pt>
    <dgm:pt modelId="{E31EF081-B44C-4D66-B795-296CF8481385}">
      <dgm:prSet/>
      <dgm:spPr/>
      <dgm:t>
        <a:bodyPr/>
        <a:lstStyle/>
        <a:p>
          <a:pPr>
            <a:buNone/>
          </a:pPr>
          <a:r>
            <a:rPr lang="en-US" dirty="0"/>
            <a:t>Assessment</a:t>
          </a:r>
        </a:p>
      </dgm:t>
    </dgm:pt>
    <dgm:pt modelId="{29421037-A0BB-42A5-A58D-ED99F62EB730}" type="parTrans" cxnId="{8BC52555-8387-4938-B926-54C175808E5C}">
      <dgm:prSet/>
      <dgm:spPr/>
      <dgm:t>
        <a:bodyPr/>
        <a:lstStyle/>
        <a:p>
          <a:endParaRPr lang="en-US"/>
        </a:p>
      </dgm:t>
    </dgm:pt>
    <dgm:pt modelId="{86FFAC6F-7BAE-4499-9AD8-B5EAC0AE872A}" type="sibTrans" cxnId="{8BC52555-8387-4938-B926-54C175808E5C}">
      <dgm:prSet/>
      <dgm:spPr/>
      <dgm:t>
        <a:bodyPr/>
        <a:lstStyle/>
        <a:p>
          <a:endParaRPr lang="en-US"/>
        </a:p>
      </dgm:t>
    </dgm:pt>
    <dgm:pt modelId="{F148D145-2CBE-4A14-A2C6-B0D0FA6D5D74}" type="pres">
      <dgm:prSet presAssocID="{AC4BA443-4C38-4D44-A60C-AFA9BE268E8B}" presName="linearFlow" presStyleCnt="0">
        <dgm:presLayoutVars>
          <dgm:dir/>
          <dgm:animLvl val="lvl"/>
          <dgm:resizeHandles val="exact"/>
        </dgm:presLayoutVars>
      </dgm:prSet>
      <dgm:spPr/>
      <dgm:t>
        <a:bodyPr/>
        <a:lstStyle/>
        <a:p>
          <a:endParaRPr lang="en-US"/>
        </a:p>
      </dgm:t>
    </dgm:pt>
    <dgm:pt modelId="{F55E0592-95CE-439F-8981-626D2C135DFE}" type="pres">
      <dgm:prSet presAssocID="{AC974C19-724B-4755-845D-4121D1F2536C}" presName="composite" presStyleCnt="0"/>
      <dgm:spPr/>
    </dgm:pt>
    <dgm:pt modelId="{C0BCA40B-EA09-464D-B8CC-44DE9B6ACF6A}" type="pres">
      <dgm:prSet presAssocID="{AC974C19-724B-4755-845D-4121D1F2536C}" presName="parentText" presStyleLbl="alignNode1" presStyleIdx="0" presStyleCnt="4">
        <dgm:presLayoutVars>
          <dgm:chMax val="1"/>
          <dgm:bulletEnabled val="1"/>
        </dgm:presLayoutVars>
      </dgm:prSet>
      <dgm:spPr/>
      <dgm:t>
        <a:bodyPr/>
        <a:lstStyle/>
        <a:p>
          <a:endParaRPr lang="en-US"/>
        </a:p>
      </dgm:t>
    </dgm:pt>
    <dgm:pt modelId="{7E0746A4-DDDE-4BF4-BE31-6023DE71E4F4}" type="pres">
      <dgm:prSet presAssocID="{AC974C19-724B-4755-845D-4121D1F2536C}" presName="descendantText" presStyleLbl="alignAcc1" presStyleIdx="0" presStyleCnt="4">
        <dgm:presLayoutVars>
          <dgm:bulletEnabled val="1"/>
        </dgm:presLayoutVars>
      </dgm:prSet>
      <dgm:spPr/>
      <dgm:t>
        <a:bodyPr/>
        <a:lstStyle/>
        <a:p>
          <a:endParaRPr lang="en-US"/>
        </a:p>
      </dgm:t>
    </dgm:pt>
    <dgm:pt modelId="{95F61B11-ECA9-4A29-A90A-5728A25ADEC0}" type="pres">
      <dgm:prSet presAssocID="{B8CFD22A-A10C-447A-A210-748DB5BF94DB}" presName="sp" presStyleCnt="0"/>
      <dgm:spPr/>
    </dgm:pt>
    <dgm:pt modelId="{2191A155-2644-4074-A1C8-805360B1CCAB}" type="pres">
      <dgm:prSet presAssocID="{667D749B-DA94-4761-A488-952B1A3A8669}" presName="composite" presStyleCnt="0"/>
      <dgm:spPr/>
    </dgm:pt>
    <dgm:pt modelId="{4C0B0042-B0D4-4CBD-997A-CE67E39735D2}" type="pres">
      <dgm:prSet presAssocID="{667D749B-DA94-4761-A488-952B1A3A8669}" presName="parentText" presStyleLbl="alignNode1" presStyleIdx="1" presStyleCnt="4" custScaleY="110607">
        <dgm:presLayoutVars>
          <dgm:chMax val="1"/>
          <dgm:bulletEnabled val="1"/>
        </dgm:presLayoutVars>
      </dgm:prSet>
      <dgm:spPr/>
      <dgm:t>
        <a:bodyPr/>
        <a:lstStyle/>
        <a:p>
          <a:endParaRPr lang="en-US"/>
        </a:p>
      </dgm:t>
    </dgm:pt>
    <dgm:pt modelId="{91C25B74-6842-45F0-80B4-14D359C0984C}" type="pres">
      <dgm:prSet presAssocID="{667D749B-DA94-4761-A488-952B1A3A8669}" presName="descendantText" presStyleLbl="alignAcc1" presStyleIdx="1" presStyleCnt="4">
        <dgm:presLayoutVars>
          <dgm:bulletEnabled val="1"/>
        </dgm:presLayoutVars>
      </dgm:prSet>
      <dgm:spPr/>
      <dgm:t>
        <a:bodyPr/>
        <a:lstStyle/>
        <a:p>
          <a:endParaRPr lang="en-US"/>
        </a:p>
      </dgm:t>
    </dgm:pt>
    <dgm:pt modelId="{44D37405-3B54-49BF-9D5C-4AC521A829C6}" type="pres">
      <dgm:prSet presAssocID="{5F71C0D8-A49D-4346-9B6F-E110EB6E1BA3}" presName="sp" presStyleCnt="0"/>
      <dgm:spPr/>
    </dgm:pt>
    <dgm:pt modelId="{2C109E7E-9CA3-4497-935F-E869652FF2C4}" type="pres">
      <dgm:prSet presAssocID="{20E94BA0-3534-4C47-B069-F63F418CD3EA}" presName="composite" presStyleCnt="0"/>
      <dgm:spPr/>
    </dgm:pt>
    <dgm:pt modelId="{8ADA3FE5-F8E1-48C1-89F2-38CF8B34F60E}" type="pres">
      <dgm:prSet presAssocID="{20E94BA0-3534-4C47-B069-F63F418CD3EA}" presName="parentText" presStyleLbl="alignNode1" presStyleIdx="2" presStyleCnt="4">
        <dgm:presLayoutVars>
          <dgm:chMax val="1"/>
          <dgm:bulletEnabled val="1"/>
        </dgm:presLayoutVars>
      </dgm:prSet>
      <dgm:spPr/>
      <dgm:t>
        <a:bodyPr/>
        <a:lstStyle/>
        <a:p>
          <a:endParaRPr lang="en-US"/>
        </a:p>
      </dgm:t>
    </dgm:pt>
    <dgm:pt modelId="{1BFD5A52-4E26-4BBB-A0EE-742BE41A8272}" type="pres">
      <dgm:prSet presAssocID="{20E94BA0-3534-4C47-B069-F63F418CD3EA}" presName="descendantText" presStyleLbl="alignAcc1" presStyleIdx="2" presStyleCnt="4" custLinFactNeighborY="0">
        <dgm:presLayoutVars>
          <dgm:bulletEnabled val="1"/>
        </dgm:presLayoutVars>
      </dgm:prSet>
      <dgm:spPr/>
      <dgm:t>
        <a:bodyPr/>
        <a:lstStyle/>
        <a:p>
          <a:endParaRPr lang="en-US"/>
        </a:p>
      </dgm:t>
    </dgm:pt>
    <dgm:pt modelId="{B171DDC6-4E7B-42AD-92A6-A394DFDA9E83}" type="pres">
      <dgm:prSet presAssocID="{8538637B-EF2F-453A-AB74-7492D2935C94}" presName="sp" presStyleCnt="0"/>
      <dgm:spPr/>
    </dgm:pt>
    <dgm:pt modelId="{5A7D381C-5986-420E-842A-E6F8B5F0BF59}" type="pres">
      <dgm:prSet presAssocID="{AC0F9E41-B219-47BB-980D-F56908395A1B}" presName="composite" presStyleCnt="0"/>
      <dgm:spPr/>
    </dgm:pt>
    <dgm:pt modelId="{1E60255B-490D-484B-B04E-31CCF4F59EE2}" type="pres">
      <dgm:prSet presAssocID="{AC0F9E41-B219-47BB-980D-F56908395A1B}" presName="parentText" presStyleLbl="alignNode1" presStyleIdx="3" presStyleCnt="4">
        <dgm:presLayoutVars>
          <dgm:chMax val="1"/>
          <dgm:bulletEnabled val="1"/>
        </dgm:presLayoutVars>
      </dgm:prSet>
      <dgm:spPr/>
      <dgm:t>
        <a:bodyPr/>
        <a:lstStyle/>
        <a:p>
          <a:endParaRPr lang="en-US"/>
        </a:p>
      </dgm:t>
    </dgm:pt>
    <dgm:pt modelId="{700AFE58-514D-4129-B13D-C06DF72F4F29}" type="pres">
      <dgm:prSet presAssocID="{AC0F9E41-B219-47BB-980D-F56908395A1B}" presName="descendantText" presStyleLbl="alignAcc1" presStyleIdx="3" presStyleCnt="4">
        <dgm:presLayoutVars>
          <dgm:bulletEnabled val="1"/>
        </dgm:presLayoutVars>
      </dgm:prSet>
      <dgm:spPr/>
      <dgm:t>
        <a:bodyPr/>
        <a:lstStyle/>
        <a:p>
          <a:endParaRPr lang="en-US"/>
        </a:p>
      </dgm:t>
    </dgm:pt>
  </dgm:ptLst>
  <dgm:cxnLst>
    <dgm:cxn modelId="{6BCB264E-FDF8-4A9B-9447-3D2F5FE2F5E1}" srcId="{AC4BA443-4C38-4D44-A60C-AFA9BE268E8B}" destId="{667D749B-DA94-4761-A488-952B1A3A8669}" srcOrd="1" destOrd="0" parTransId="{88C80BD8-511F-4F66-AF12-27C7DB61DD27}" sibTransId="{5F71C0D8-A49D-4346-9B6F-E110EB6E1BA3}"/>
    <dgm:cxn modelId="{D4D9C3E9-F0CD-487E-9A22-DD0A25DC2F4A}" type="presOf" srcId="{E31EF081-B44C-4D66-B795-296CF8481385}" destId="{1BFD5A52-4E26-4BBB-A0EE-742BE41A8272}" srcOrd="0" destOrd="0" presId="urn:microsoft.com/office/officeart/2005/8/layout/chevron2"/>
    <dgm:cxn modelId="{0449A64E-8143-4334-893F-3887BD0292CA}" srcId="{AC4BA443-4C38-4D44-A60C-AFA9BE268E8B}" destId="{20E94BA0-3534-4C47-B069-F63F418CD3EA}" srcOrd="2" destOrd="0" parTransId="{2C1480A1-7ED1-44B6-B007-E9149170CDB1}" sibTransId="{8538637B-EF2F-453A-AB74-7492D2935C94}"/>
    <dgm:cxn modelId="{E4C69E18-785B-4F43-8AC8-53F68FD76B58}" type="presOf" srcId="{667D749B-DA94-4761-A488-952B1A3A8669}" destId="{4C0B0042-B0D4-4CBD-997A-CE67E39735D2}" srcOrd="0" destOrd="0" presId="urn:microsoft.com/office/officeart/2005/8/layout/chevron2"/>
    <dgm:cxn modelId="{4787AF81-423B-4FD0-8E16-AB1B6E23986B}" type="presOf" srcId="{AC4BA443-4C38-4D44-A60C-AFA9BE268E8B}" destId="{F148D145-2CBE-4A14-A2C6-B0D0FA6D5D74}" srcOrd="0" destOrd="0" presId="urn:microsoft.com/office/officeart/2005/8/layout/chevron2"/>
    <dgm:cxn modelId="{E2A67106-A672-46CF-AB21-8B91BEB74393}" type="presOf" srcId="{BC991D46-6F6C-4A44-A0D5-9011C6D9BF0B}" destId="{91C25B74-6842-45F0-80B4-14D359C0984C}" srcOrd="0" destOrd="0" presId="urn:microsoft.com/office/officeart/2005/8/layout/chevron2"/>
    <dgm:cxn modelId="{4AB779F5-9250-46C9-83B0-EFC3FCD65985}" srcId="{AC0F9E41-B219-47BB-980D-F56908395A1B}" destId="{D4D262C0-D96A-4B5A-9B1C-FF1494D6DB63}" srcOrd="0" destOrd="0" parTransId="{4F1C9D5A-B5F5-4044-8189-95ED00DE25B7}" sibTransId="{CB8E8092-7597-4AF8-8650-A3A610274E48}"/>
    <dgm:cxn modelId="{FBB58236-9238-4C56-8E84-177E3185A7C8}" srcId="{AC974C19-724B-4755-845D-4121D1F2536C}" destId="{3469E421-8A5F-43B8-AFCC-1C98F324397C}" srcOrd="0" destOrd="0" parTransId="{E43A1CDC-487D-474C-A800-A4982EADC7D1}" sibTransId="{EF1EDDE0-10F6-4F20-94AA-442DD7721492}"/>
    <dgm:cxn modelId="{0481E349-7AAF-44CD-91C5-8E4A0ABE0ADC}" srcId="{667D749B-DA94-4761-A488-952B1A3A8669}" destId="{BC991D46-6F6C-4A44-A0D5-9011C6D9BF0B}" srcOrd="0" destOrd="0" parTransId="{F140957D-CDC2-432D-87C6-E9F7554DBB02}" sibTransId="{74F6E84C-2627-49DC-BEF0-0D7A21978CFA}"/>
    <dgm:cxn modelId="{39EBBAA3-F2CF-47E8-B59E-013C0C0A0A29}" srcId="{AC4BA443-4C38-4D44-A60C-AFA9BE268E8B}" destId="{AC974C19-724B-4755-845D-4121D1F2536C}" srcOrd="0" destOrd="0" parTransId="{284BFC23-A378-415D-89B6-DDE65C34C5B1}" sibTransId="{B8CFD22A-A10C-447A-A210-748DB5BF94DB}"/>
    <dgm:cxn modelId="{39692F69-0526-458A-8AE4-D8724A26EC1F}" type="presOf" srcId="{20E94BA0-3534-4C47-B069-F63F418CD3EA}" destId="{8ADA3FE5-F8E1-48C1-89F2-38CF8B34F60E}" srcOrd="0" destOrd="0" presId="urn:microsoft.com/office/officeart/2005/8/layout/chevron2"/>
    <dgm:cxn modelId="{16D96054-27AC-4E03-A697-2B7FC9AD5B1F}" type="presOf" srcId="{3469E421-8A5F-43B8-AFCC-1C98F324397C}" destId="{7E0746A4-DDDE-4BF4-BE31-6023DE71E4F4}" srcOrd="0" destOrd="0" presId="urn:microsoft.com/office/officeart/2005/8/layout/chevron2"/>
    <dgm:cxn modelId="{7BB4AD51-EB03-422A-B1EE-F76D98A8C569}" type="presOf" srcId="{AC974C19-724B-4755-845D-4121D1F2536C}" destId="{C0BCA40B-EA09-464D-B8CC-44DE9B6ACF6A}" srcOrd="0" destOrd="0" presId="urn:microsoft.com/office/officeart/2005/8/layout/chevron2"/>
    <dgm:cxn modelId="{8BC52555-8387-4938-B926-54C175808E5C}" srcId="{20E94BA0-3534-4C47-B069-F63F418CD3EA}" destId="{E31EF081-B44C-4D66-B795-296CF8481385}" srcOrd="0" destOrd="0" parTransId="{29421037-A0BB-42A5-A58D-ED99F62EB730}" sibTransId="{86FFAC6F-7BAE-4499-9AD8-B5EAC0AE872A}"/>
    <dgm:cxn modelId="{5FA5015B-0874-4D1B-A2F5-8C1B428847D5}" type="presOf" srcId="{AC0F9E41-B219-47BB-980D-F56908395A1B}" destId="{1E60255B-490D-484B-B04E-31CCF4F59EE2}" srcOrd="0" destOrd="0" presId="urn:microsoft.com/office/officeart/2005/8/layout/chevron2"/>
    <dgm:cxn modelId="{E44FD82A-4DDD-40B5-B65C-4441F09C7181}" srcId="{AC4BA443-4C38-4D44-A60C-AFA9BE268E8B}" destId="{AC0F9E41-B219-47BB-980D-F56908395A1B}" srcOrd="3" destOrd="0" parTransId="{EFF42C9A-9D2F-46A4-BD2D-A64C23157B1E}" sibTransId="{B732DB18-D416-4F11-8AEA-477A6A076AAA}"/>
    <dgm:cxn modelId="{BAB3E59A-C8CD-45E4-9058-C245EDF57FDA}" type="presOf" srcId="{D4D262C0-D96A-4B5A-9B1C-FF1494D6DB63}" destId="{700AFE58-514D-4129-B13D-C06DF72F4F29}" srcOrd="0" destOrd="0" presId="urn:microsoft.com/office/officeart/2005/8/layout/chevron2"/>
    <dgm:cxn modelId="{CB6D802E-7E2A-4E45-A586-2209EABADDAA}" type="presParOf" srcId="{F148D145-2CBE-4A14-A2C6-B0D0FA6D5D74}" destId="{F55E0592-95CE-439F-8981-626D2C135DFE}" srcOrd="0" destOrd="0" presId="urn:microsoft.com/office/officeart/2005/8/layout/chevron2"/>
    <dgm:cxn modelId="{FE79CA1F-E6FB-4992-ACE9-37A41D357FE5}" type="presParOf" srcId="{F55E0592-95CE-439F-8981-626D2C135DFE}" destId="{C0BCA40B-EA09-464D-B8CC-44DE9B6ACF6A}" srcOrd="0" destOrd="0" presId="urn:microsoft.com/office/officeart/2005/8/layout/chevron2"/>
    <dgm:cxn modelId="{917980CE-537B-4D84-BB25-FED2241A823C}" type="presParOf" srcId="{F55E0592-95CE-439F-8981-626D2C135DFE}" destId="{7E0746A4-DDDE-4BF4-BE31-6023DE71E4F4}" srcOrd="1" destOrd="0" presId="urn:microsoft.com/office/officeart/2005/8/layout/chevron2"/>
    <dgm:cxn modelId="{EEBE6696-6C84-4422-884F-D55F8C701E27}" type="presParOf" srcId="{F148D145-2CBE-4A14-A2C6-B0D0FA6D5D74}" destId="{95F61B11-ECA9-4A29-A90A-5728A25ADEC0}" srcOrd="1" destOrd="0" presId="urn:microsoft.com/office/officeart/2005/8/layout/chevron2"/>
    <dgm:cxn modelId="{42EF1C5A-77BA-4E5E-A906-87E157D4C415}" type="presParOf" srcId="{F148D145-2CBE-4A14-A2C6-B0D0FA6D5D74}" destId="{2191A155-2644-4074-A1C8-805360B1CCAB}" srcOrd="2" destOrd="0" presId="urn:microsoft.com/office/officeart/2005/8/layout/chevron2"/>
    <dgm:cxn modelId="{8FEFAFAC-58B4-4E74-8AB6-39D99C368E0C}" type="presParOf" srcId="{2191A155-2644-4074-A1C8-805360B1CCAB}" destId="{4C0B0042-B0D4-4CBD-997A-CE67E39735D2}" srcOrd="0" destOrd="0" presId="urn:microsoft.com/office/officeart/2005/8/layout/chevron2"/>
    <dgm:cxn modelId="{AC1E1610-3C3D-4409-B978-615B1A5C2FAE}" type="presParOf" srcId="{2191A155-2644-4074-A1C8-805360B1CCAB}" destId="{91C25B74-6842-45F0-80B4-14D359C0984C}" srcOrd="1" destOrd="0" presId="urn:microsoft.com/office/officeart/2005/8/layout/chevron2"/>
    <dgm:cxn modelId="{60E7C9A8-262A-41B4-8AE0-8763982DB3F2}" type="presParOf" srcId="{F148D145-2CBE-4A14-A2C6-B0D0FA6D5D74}" destId="{44D37405-3B54-49BF-9D5C-4AC521A829C6}" srcOrd="3" destOrd="0" presId="urn:microsoft.com/office/officeart/2005/8/layout/chevron2"/>
    <dgm:cxn modelId="{740EBA6E-6C1F-4FB8-93CD-0C608820DC35}" type="presParOf" srcId="{F148D145-2CBE-4A14-A2C6-B0D0FA6D5D74}" destId="{2C109E7E-9CA3-4497-935F-E869652FF2C4}" srcOrd="4" destOrd="0" presId="urn:microsoft.com/office/officeart/2005/8/layout/chevron2"/>
    <dgm:cxn modelId="{D06330E1-9E98-43B0-9EA2-11249F2DA0BC}" type="presParOf" srcId="{2C109E7E-9CA3-4497-935F-E869652FF2C4}" destId="{8ADA3FE5-F8E1-48C1-89F2-38CF8B34F60E}" srcOrd="0" destOrd="0" presId="urn:microsoft.com/office/officeart/2005/8/layout/chevron2"/>
    <dgm:cxn modelId="{56A1C3A7-110F-473F-BC7B-7F3F356E2800}" type="presParOf" srcId="{2C109E7E-9CA3-4497-935F-E869652FF2C4}" destId="{1BFD5A52-4E26-4BBB-A0EE-742BE41A8272}" srcOrd="1" destOrd="0" presId="urn:microsoft.com/office/officeart/2005/8/layout/chevron2"/>
    <dgm:cxn modelId="{B917DE31-FA1C-4BB0-AF5E-850724EB57DE}" type="presParOf" srcId="{F148D145-2CBE-4A14-A2C6-B0D0FA6D5D74}" destId="{B171DDC6-4E7B-42AD-92A6-A394DFDA9E83}" srcOrd="5" destOrd="0" presId="urn:microsoft.com/office/officeart/2005/8/layout/chevron2"/>
    <dgm:cxn modelId="{BEBCF9D0-3238-40A2-9B52-A8FF91E4C3CD}" type="presParOf" srcId="{F148D145-2CBE-4A14-A2C6-B0D0FA6D5D74}" destId="{5A7D381C-5986-420E-842A-E6F8B5F0BF59}" srcOrd="6" destOrd="0" presId="urn:microsoft.com/office/officeart/2005/8/layout/chevron2"/>
    <dgm:cxn modelId="{B72A85F7-ABF7-434E-8A08-7592BE8A936E}" type="presParOf" srcId="{5A7D381C-5986-420E-842A-E6F8B5F0BF59}" destId="{1E60255B-490D-484B-B04E-31CCF4F59EE2}" srcOrd="0" destOrd="0" presId="urn:microsoft.com/office/officeart/2005/8/layout/chevron2"/>
    <dgm:cxn modelId="{9BA3E889-CA53-4C28-B5FD-BD0FD85FFFF2}" type="presParOf" srcId="{5A7D381C-5986-420E-842A-E6F8B5F0BF59}" destId="{700AFE58-514D-4129-B13D-C06DF72F4F2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CA40B-EA09-464D-B8CC-44DE9B6ACF6A}">
      <dsp:nvSpPr>
        <dsp:cNvPr id="0" name=""/>
        <dsp:cNvSpPr/>
      </dsp:nvSpPr>
      <dsp:spPr>
        <a:xfrm rot="5400000">
          <a:off x="-170180" y="172482"/>
          <a:ext cx="1134533" cy="7941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S</a:t>
          </a:r>
        </a:p>
      </dsp:txBody>
      <dsp:txXfrm rot="-5400000">
        <a:off x="1" y="399389"/>
        <a:ext cx="794173" cy="340360"/>
      </dsp:txXfrm>
    </dsp:sp>
    <dsp:sp modelId="{7E0746A4-DDDE-4BF4-BE31-6023DE71E4F4}">
      <dsp:nvSpPr>
        <dsp:cNvPr id="0" name=""/>
        <dsp:cNvSpPr/>
      </dsp:nvSpPr>
      <dsp:spPr>
        <a:xfrm rot="5400000">
          <a:off x="3435909" y="-2639434"/>
          <a:ext cx="737446" cy="60209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a:t>Subjective</a:t>
          </a:r>
        </a:p>
      </dsp:txBody>
      <dsp:txXfrm rot="-5400000">
        <a:off x="794173" y="38301"/>
        <a:ext cx="5984920" cy="665448"/>
      </dsp:txXfrm>
    </dsp:sp>
    <dsp:sp modelId="{4C0B0042-B0D4-4CBD-997A-CE67E39735D2}">
      <dsp:nvSpPr>
        <dsp:cNvPr id="0" name=""/>
        <dsp:cNvSpPr/>
      </dsp:nvSpPr>
      <dsp:spPr>
        <a:xfrm rot="5400000">
          <a:off x="-230349" y="1223587"/>
          <a:ext cx="1254873" cy="7941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O</a:t>
          </a:r>
        </a:p>
      </dsp:txBody>
      <dsp:txXfrm rot="-5400000">
        <a:off x="2" y="1390324"/>
        <a:ext cx="794173" cy="460700"/>
      </dsp:txXfrm>
    </dsp:sp>
    <dsp:sp modelId="{91C25B74-6842-45F0-80B4-14D359C0984C}">
      <dsp:nvSpPr>
        <dsp:cNvPr id="0" name=""/>
        <dsp:cNvSpPr/>
      </dsp:nvSpPr>
      <dsp:spPr>
        <a:xfrm rot="5400000">
          <a:off x="3435909" y="-1588328"/>
          <a:ext cx="737446" cy="60209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a:t>Objective</a:t>
          </a:r>
        </a:p>
      </dsp:txBody>
      <dsp:txXfrm rot="-5400000">
        <a:off x="794173" y="1089407"/>
        <a:ext cx="5984920" cy="665448"/>
      </dsp:txXfrm>
    </dsp:sp>
    <dsp:sp modelId="{8ADA3FE5-F8E1-48C1-89F2-38CF8B34F60E}">
      <dsp:nvSpPr>
        <dsp:cNvPr id="0" name=""/>
        <dsp:cNvSpPr/>
      </dsp:nvSpPr>
      <dsp:spPr>
        <a:xfrm rot="5400000">
          <a:off x="-170180" y="2274693"/>
          <a:ext cx="1134533" cy="7941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A</a:t>
          </a:r>
        </a:p>
      </dsp:txBody>
      <dsp:txXfrm rot="-5400000">
        <a:off x="1" y="2501600"/>
        <a:ext cx="794173" cy="340360"/>
      </dsp:txXfrm>
    </dsp:sp>
    <dsp:sp modelId="{1BFD5A52-4E26-4BBB-A0EE-742BE41A8272}">
      <dsp:nvSpPr>
        <dsp:cNvPr id="0" name=""/>
        <dsp:cNvSpPr/>
      </dsp:nvSpPr>
      <dsp:spPr>
        <a:xfrm rot="5400000">
          <a:off x="3435909" y="-537222"/>
          <a:ext cx="737446" cy="60209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a:t>Assessment</a:t>
          </a:r>
        </a:p>
      </dsp:txBody>
      <dsp:txXfrm rot="-5400000">
        <a:off x="794173" y="2140513"/>
        <a:ext cx="5984920" cy="665448"/>
      </dsp:txXfrm>
    </dsp:sp>
    <dsp:sp modelId="{1E60255B-490D-484B-B04E-31CCF4F59EE2}">
      <dsp:nvSpPr>
        <dsp:cNvPr id="0" name=""/>
        <dsp:cNvSpPr/>
      </dsp:nvSpPr>
      <dsp:spPr>
        <a:xfrm rot="5400000">
          <a:off x="-170180" y="3265629"/>
          <a:ext cx="1134533" cy="7941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P</a:t>
          </a:r>
        </a:p>
      </dsp:txBody>
      <dsp:txXfrm rot="-5400000">
        <a:off x="1" y="3492536"/>
        <a:ext cx="794173" cy="340360"/>
      </dsp:txXfrm>
    </dsp:sp>
    <dsp:sp modelId="{700AFE58-514D-4129-B13D-C06DF72F4F29}">
      <dsp:nvSpPr>
        <dsp:cNvPr id="0" name=""/>
        <dsp:cNvSpPr/>
      </dsp:nvSpPr>
      <dsp:spPr>
        <a:xfrm rot="5400000">
          <a:off x="3435909" y="453712"/>
          <a:ext cx="737446" cy="60209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a:t>Plan</a:t>
          </a:r>
        </a:p>
      </dsp:txBody>
      <dsp:txXfrm rot="-5400000">
        <a:off x="794173" y="3131448"/>
        <a:ext cx="5984920" cy="6654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3EA1E-4DD1-4346-AE24-C8B69E8F422A}" type="datetimeFigureOut">
              <a:rPr lang="en-US" smtClean="0"/>
              <a:t>9/6/2021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0686B-DE34-4BF1-AAE9-05644274EA43}" type="slidenum">
              <a:rPr lang="en-US" smtClean="0"/>
              <a:t>‹#›</a:t>
            </a:fld>
            <a:endParaRPr lang="en-US"/>
          </a:p>
        </p:txBody>
      </p:sp>
    </p:spTree>
    <p:extLst>
      <p:ext uri="{BB962C8B-B14F-4D97-AF65-F5344CB8AC3E}">
        <p14:creationId xmlns:p14="http://schemas.microsoft.com/office/powerpoint/2010/main" val="267652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google.com/forms/d/e/1FAIpQLSeT5-xG5vHpPzHG3txIdb7FiTrGRMOQ-3PhI4Kc8Y4qCAx9nQ/viewfor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 and role</a:t>
            </a:r>
          </a:p>
          <a:p>
            <a:r>
              <a:rPr lang="en-US" dirty="0"/>
              <a:t>Describe CIPCT project and Optional post Zoom eval </a:t>
            </a:r>
          </a:p>
          <a:p>
            <a:endParaRPr lang="en-US" dirty="0"/>
          </a:p>
          <a:p>
            <a:r>
              <a:rPr lang="en-US" dirty="0"/>
              <a:t>Inform students that they will receive documents in the chat </a:t>
            </a:r>
          </a:p>
          <a:p>
            <a:r>
              <a:rPr lang="en-US" dirty="0"/>
              <a:t>Send links to: </a:t>
            </a:r>
          </a:p>
          <a:p>
            <a:pPr marL="171450" indent="-171450">
              <a:buFontTx/>
              <a:buChar char="-"/>
            </a:pPr>
            <a:r>
              <a:rPr lang="en-US" dirty="0"/>
              <a:t>Julie </a:t>
            </a:r>
            <a:r>
              <a:rPr lang="en-US" dirty="0" err="1"/>
              <a:t>briggs</a:t>
            </a:r>
            <a:r>
              <a:rPr lang="en-US" dirty="0"/>
              <a:t> book (should already have it) </a:t>
            </a:r>
          </a:p>
          <a:p>
            <a:pPr marL="171450" indent="-171450">
              <a:buFontTx/>
              <a:buChar char="-"/>
            </a:pPr>
            <a:r>
              <a:rPr lang="en-US" dirty="0"/>
              <a:t>SOAP note template</a:t>
            </a:r>
          </a:p>
          <a:p>
            <a:pPr marL="171450" indent="-171450">
              <a:buFontTx/>
              <a:buChar char="-"/>
            </a:pPr>
            <a:r>
              <a:rPr lang="en-US" dirty="0"/>
              <a:t>Triage call transcript </a:t>
            </a:r>
          </a:p>
          <a:p>
            <a:pPr marL="171450" indent="-171450">
              <a:buFontTx/>
              <a:buChar char="-"/>
            </a:pPr>
            <a:r>
              <a:rPr lang="en-US" dirty="0"/>
              <a:t>Chart review document</a:t>
            </a:r>
          </a:p>
          <a:p>
            <a:pPr marL="171450" indent="-171450">
              <a:buFontTx/>
              <a:buChar char="-"/>
            </a:pPr>
            <a:r>
              <a:rPr lang="en-US" dirty="0"/>
              <a:t>SBAR template </a:t>
            </a:r>
          </a:p>
          <a:p>
            <a:pPr marL="171450" indent="-171450">
              <a:buFontTx/>
              <a:buChar char="-"/>
            </a:pPr>
            <a:endParaRPr lang="en-US" dirty="0"/>
          </a:p>
          <a:p>
            <a:pPr marL="171450" indent="-171450">
              <a:buFontTx/>
              <a:buChar char="-"/>
            </a:pPr>
            <a:r>
              <a:rPr lang="en-US" dirty="0"/>
              <a:t>Inform students that they may be prompted to download or save forms</a:t>
            </a:r>
          </a:p>
          <a:p>
            <a:pPr marL="171450" indent="-171450">
              <a:buFontTx/>
              <a:buChar char="-"/>
            </a:pPr>
            <a:r>
              <a:rPr lang="en-US" dirty="0"/>
              <a:t>Ask students if they have any issues accessing documents and/ or book</a:t>
            </a:r>
          </a:p>
          <a:p>
            <a:pPr marL="171450" indent="-171450">
              <a:buFontTx/>
              <a:buChar char="-"/>
            </a:pPr>
            <a:endParaRPr lang="en-US" dirty="0"/>
          </a:p>
          <a:p>
            <a:pPr marL="171450" indent="-171450">
              <a:buFontTx/>
              <a:buChar char="-"/>
            </a:pPr>
            <a:r>
              <a:rPr lang="en-US" dirty="0"/>
              <a:t>Send all in advance during set up process</a:t>
            </a:r>
          </a:p>
          <a:p>
            <a:pPr marL="171450" indent="-171450">
              <a:buFontTx/>
              <a:buChar char="-"/>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0010686B-DE34-4BF1-AAE9-05644274EA43}" type="slidenum">
              <a:rPr lang="en-US" smtClean="0"/>
              <a:t>1</a:t>
            </a:fld>
            <a:endParaRPr lang="en-US"/>
          </a:p>
        </p:txBody>
      </p:sp>
    </p:spTree>
    <p:extLst>
      <p:ext uri="{BB962C8B-B14F-4D97-AF65-F5344CB8AC3E}">
        <p14:creationId xmlns:p14="http://schemas.microsoft.com/office/powerpoint/2010/main" val="948511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here – would have confirmed</a:t>
            </a:r>
            <a:r>
              <a:rPr lang="en-US" baseline="0" dirty="0"/>
              <a:t> patient identity, also consider how you would ask an African American person about pallor, note knowing their skin tone on a telehealth call (equity issue)?  </a:t>
            </a:r>
            <a:endParaRPr lang="en-US" dirty="0"/>
          </a:p>
        </p:txBody>
      </p:sp>
      <p:sp>
        <p:nvSpPr>
          <p:cNvPr id="4" name="Slide Number Placeholder 3"/>
          <p:cNvSpPr>
            <a:spLocks noGrp="1"/>
          </p:cNvSpPr>
          <p:nvPr>
            <p:ph type="sldNum" sz="quarter" idx="10"/>
          </p:nvPr>
        </p:nvSpPr>
        <p:spPr/>
        <p:txBody>
          <a:bodyPr/>
          <a:lstStyle/>
          <a:p>
            <a:fld id="{0010686B-DE34-4BF1-AAE9-05644274EA43}" type="slidenum">
              <a:rPr lang="en-US" smtClean="0"/>
              <a:t>11</a:t>
            </a:fld>
            <a:endParaRPr lang="en-US"/>
          </a:p>
        </p:txBody>
      </p:sp>
    </p:spTree>
    <p:extLst>
      <p:ext uri="{BB962C8B-B14F-4D97-AF65-F5344CB8AC3E}">
        <p14:creationId xmlns:p14="http://schemas.microsoft.com/office/powerpoint/2010/main" val="330624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0686B-DE34-4BF1-AAE9-05644274EA43}" type="slidenum">
              <a:rPr lang="en-US" smtClean="0"/>
              <a:t>12</a:t>
            </a:fld>
            <a:endParaRPr lang="en-US"/>
          </a:p>
        </p:txBody>
      </p:sp>
    </p:spTree>
    <p:extLst>
      <p:ext uri="{BB962C8B-B14F-4D97-AF65-F5344CB8AC3E}">
        <p14:creationId xmlns:p14="http://schemas.microsoft.com/office/powerpoint/2010/main" val="118165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Refresher on triage principles </a:t>
            </a:r>
          </a:p>
        </p:txBody>
      </p:sp>
      <p:sp>
        <p:nvSpPr>
          <p:cNvPr id="4" name="Slide Number Placeholder 3"/>
          <p:cNvSpPr>
            <a:spLocks noGrp="1"/>
          </p:cNvSpPr>
          <p:nvPr>
            <p:ph type="sldNum" sz="quarter" idx="5"/>
          </p:nvPr>
        </p:nvSpPr>
        <p:spPr/>
        <p:txBody>
          <a:bodyPr/>
          <a:lstStyle/>
          <a:p>
            <a:fld id="{0010686B-DE34-4BF1-AAE9-05644274EA43}" type="slidenum">
              <a:rPr lang="en-US" smtClean="0"/>
              <a:t>13</a:t>
            </a:fld>
            <a:endParaRPr lang="en-US"/>
          </a:p>
        </p:txBody>
      </p:sp>
    </p:spTree>
    <p:extLst>
      <p:ext uri="{BB962C8B-B14F-4D97-AF65-F5344CB8AC3E}">
        <p14:creationId xmlns:p14="http://schemas.microsoft.com/office/powerpoint/2010/main" val="652822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Refresher on triage principles </a:t>
            </a:r>
          </a:p>
        </p:txBody>
      </p:sp>
      <p:sp>
        <p:nvSpPr>
          <p:cNvPr id="4" name="Slide Number Placeholder 3"/>
          <p:cNvSpPr>
            <a:spLocks noGrp="1"/>
          </p:cNvSpPr>
          <p:nvPr>
            <p:ph type="sldNum" sz="quarter" idx="5"/>
          </p:nvPr>
        </p:nvSpPr>
        <p:spPr/>
        <p:txBody>
          <a:bodyPr/>
          <a:lstStyle/>
          <a:p>
            <a:fld id="{0010686B-DE34-4BF1-AAE9-05644274EA43}" type="slidenum">
              <a:rPr lang="en-US" smtClean="0"/>
              <a:t>14</a:t>
            </a:fld>
            <a:endParaRPr lang="en-US"/>
          </a:p>
        </p:txBody>
      </p:sp>
    </p:spTree>
    <p:extLst>
      <p:ext uri="{BB962C8B-B14F-4D97-AF65-F5344CB8AC3E}">
        <p14:creationId xmlns:p14="http://schemas.microsoft.com/office/powerpoint/2010/main" val="426999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SOAP note documentation </a:t>
            </a:r>
          </a:p>
        </p:txBody>
      </p:sp>
      <p:sp>
        <p:nvSpPr>
          <p:cNvPr id="4" name="Slide Number Placeholder 3"/>
          <p:cNvSpPr>
            <a:spLocks noGrp="1"/>
          </p:cNvSpPr>
          <p:nvPr>
            <p:ph type="sldNum" sz="quarter" idx="5"/>
          </p:nvPr>
        </p:nvSpPr>
        <p:spPr/>
        <p:txBody>
          <a:bodyPr/>
          <a:lstStyle/>
          <a:p>
            <a:fld id="{0010686B-DE34-4BF1-AAE9-05644274EA43}" type="slidenum">
              <a:rPr lang="en-US" smtClean="0"/>
              <a:t>15</a:t>
            </a:fld>
            <a:endParaRPr lang="en-US"/>
          </a:p>
        </p:txBody>
      </p:sp>
    </p:spTree>
    <p:extLst>
      <p:ext uri="{BB962C8B-B14F-4D97-AF65-F5344CB8AC3E}">
        <p14:creationId xmlns:p14="http://schemas.microsoft.com/office/powerpoint/2010/main" val="338459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everyone has the SOAP note in the chat</a:t>
            </a:r>
          </a:p>
          <a:p>
            <a:endParaRPr lang="en-US" dirty="0"/>
          </a:p>
          <a:p>
            <a:r>
              <a:rPr lang="en-US" dirty="0"/>
              <a:t>Inform students they will be broken up into small groups </a:t>
            </a:r>
          </a:p>
          <a:p>
            <a:endParaRPr lang="en-US" dirty="0"/>
          </a:p>
          <a:p>
            <a:r>
              <a:rPr lang="en-US" dirty="0"/>
              <a:t>5 groups of 2</a:t>
            </a:r>
          </a:p>
          <a:p>
            <a:endParaRPr lang="en-US" dirty="0"/>
          </a:p>
          <a:p>
            <a:r>
              <a:rPr lang="en-US" dirty="0"/>
              <a:t>Each group can take time to review the chart (chart review document and transcript of the call for reference), then fill in the required fields. One student can choose to be the scribe and document the  SOAP fields, name/date/time, reminder, and routing comments to PCP </a:t>
            </a:r>
          </a:p>
        </p:txBody>
      </p:sp>
      <p:sp>
        <p:nvSpPr>
          <p:cNvPr id="4" name="Slide Number Placeholder 3"/>
          <p:cNvSpPr>
            <a:spLocks noGrp="1"/>
          </p:cNvSpPr>
          <p:nvPr>
            <p:ph type="sldNum" sz="quarter" idx="5"/>
          </p:nvPr>
        </p:nvSpPr>
        <p:spPr/>
        <p:txBody>
          <a:bodyPr/>
          <a:lstStyle/>
          <a:p>
            <a:fld id="{0010686B-DE34-4BF1-AAE9-05644274EA43}" type="slidenum">
              <a:rPr lang="en-US" smtClean="0"/>
              <a:t>16</a:t>
            </a:fld>
            <a:endParaRPr lang="en-US"/>
          </a:p>
        </p:txBody>
      </p:sp>
    </p:spTree>
    <p:extLst>
      <p:ext uri="{BB962C8B-B14F-4D97-AF65-F5344CB8AC3E}">
        <p14:creationId xmlns:p14="http://schemas.microsoft.com/office/powerpoint/2010/main" val="1467310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anyone would be willing to share their</a:t>
            </a:r>
            <a:r>
              <a:rPr lang="en-US" baseline="0" dirty="0"/>
              <a:t> soap note</a:t>
            </a:r>
            <a:endParaRPr lang="en-US" dirty="0"/>
          </a:p>
        </p:txBody>
      </p:sp>
      <p:sp>
        <p:nvSpPr>
          <p:cNvPr id="4" name="Slide Number Placeholder 3"/>
          <p:cNvSpPr>
            <a:spLocks noGrp="1"/>
          </p:cNvSpPr>
          <p:nvPr>
            <p:ph type="sldNum" sz="quarter" idx="10"/>
          </p:nvPr>
        </p:nvSpPr>
        <p:spPr/>
        <p:txBody>
          <a:bodyPr/>
          <a:lstStyle/>
          <a:p>
            <a:fld id="{0010686B-DE34-4BF1-AAE9-05644274EA43}" type="slidenum">
              <a:rPr lang="en-US" smtClean="0"/>
              <a:t>17</a:t>
            </a:fld>
            <a:endParaRPr lang="en-US"/>
          </a:p>
        </p:txBody>
      </p:sp>
    </p:spTree>
    <p:extLst>
      <p:ext uri="{BB962C8B-B14F-4D97-AF65-F5344CB8AC3E}">
        <p14:creationId xmlns:p14="http://schemas.microsoft.com/office/powerpoint/2010/main" val="2877344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We will review the SBAR technique for team communication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06336-9429-447D-B1F2-EA1D34C4C932}" type="slidenum">
              <a:rPr kumimoji="0" lang="en-US" sz="14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64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two videos we will explore SBAR dos and </a:t>
            </a:r>
            <a:r>
              <a:rPr lang="en-US" dirty="0" err="1"/>
              <a:t>don’t’s</a:t>
            </a:r>
            <a:endParaRPr lang="en-US" dirty="0"/>
          </a:p>
          <a:p>
            <a:r>
              <a:rPr lang="en-US" dirty="0"/>
              <a:t> The first video will demonstrate what not to do, ineffective communication that does not use the SBAR technique</a:t>
            </a:r>
          </a:p>
          <a:p>
            <a:r>
              <a:rPr lang="en-US" dirty="0"/>
              <a:t>The next will be a more effective way to communicate with a provider utilizing the SBAR technique</a:t>
            </a:r>
          </a:p>
          <a:p>
            <a:endParaRPr lang="en-US" dirty="0"/>
          </a:p>
        </p:txBody>
      </p:sp>
      <p:sp>
        <p:nvSpPr>
          <p:cNvPr id="4" name="Slide Number Placeholder 3"/>
          <p:cNvSpPr>
            <a:spLocks noGrp="1"/>
          </p:cNvSpPr>
          <p:nvPr>
            <p:ph type="sldNum" sz="quarter" idx="5"/>
          </p:nvPr>
        </p:nvSpPr>
        <p:spPr/>
        <p:txBody>
          <a:bodyPr/>
          <a:lstStyle/>
          <a:p>
            <a:fld id="{0010686B-DE34-4BF1-AAE9-05644274EA43}" type="slidenum">
              <a:rPr lang="en-US" smtClean="0"/>
              <a:t>19</a:t>
            </a:fld>
            <a:endParaRPr lang="en-US"/>
          </a:p>
        </p:txBody>
      </p:sp>
    </p:spTree>
    <p:extLst>
      <p:ext uri="{BB962C8B-B14F-4D97-AF65-F5344CB8AC3E}">
        <p14:creationId xmlns:p14="http://schemas.microsoft.com/office/powerpoint/2010/main" val="459149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 </a:t>
            </a:r>
          </a:p>
        </p:txBody>
      </p:sp>
      <p:sp>
        <p:nvSpPr>
          <p:cNvPr id="4" name="Slide Number Placeholder 3"/>
          <p:cNvSpPr>
            <a:spLocks noGrp="1"/>
          </p:cNvSpPr>
          <p:nvPr>
            <p:ph type="sldNum" sz="quarter" idx="5"/>
          </p:nvPr>
        </p:nvSpPr>
        <p:spPr/>
        <p:txBody>
          <a:bodyPr/>
          <a:lstStyle/>
          <a:p>
            <a:fld id="{0010686B-DE34-4BF1-AAE9-05644274EA43}" type="slidenum">
              <a:rPr lang="en-US" smtClean="0"/>
              <a:t>20</a:t>
            </a:fld>
            <a:endParaRPr lang="en-US"/>
          </a:p>
        </p:txBody>
      </p:sp>
    </p:spTree>
    <p:extLst>
      <p:ext uri="{BB962C8B-B14F-4D97-AF65-F5344CB8AC3E}">
        <p14:creationId xmlns:p14="http://schemas.microsoft.com/office/powerpoint/2010/main" val="212502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have already preformed the SIM module and lecture </a:t>
            </a:r>
          </a:p>
          <a:p>
            <a:endParaRPr lang="en-US" dirty="0"/>
          </a:p>
          <a:p>
            <a:r>
              <a:rPr lang="en-US" dirty="0"/>
              <a:t>Describe what we will cover today</a:t>
            </a:r>
          </a:p>
          <a:p>
            <a:endParaRPr lang="en-US" dirty="0"/>
          </a:p>
          <a:p>
            <a:r>
              <a:rPr lang="en-US" sz="1200" b="1" dirty="0"/>
              <a:t>Triage call video demonstration</a:t>
            </a:r>
          </a:p>
          <a:p>
            <a:r>
              <a:rPr lang="en-US" sz="1200" b="1" dirty="0"/>
              <a:t>Activity: Document a SOAP note</a:t>
            </a:r>
          </a:p>
          <a:p>
            <a:r>
              <a:rPr lang="en-US" sz="1200" b="1" dirty="0"/>
              <a:t>SBAR video  </a:t>
            </a:r>
          </a:p>
          <a:p>
            <a:r>
              <a:rPr lang="en-US" sz="1200" b="1" dirty="0"/>
              <a:t>Activity: SBAR Practice </a:t>
            </a:r>
          </a:p>
          <a:p>
            <a:r>
              <a:rPr lang="en-US" sz="1200" b="1" dirty="0"/>
              <a:t>Eval ( explain that it is the entire EHR content, lecture, sim module, and this simulation) </a:t>
            </a:r>
          </a:p>
          <a:p>
            <a:endParaRPr lang="en-US" dirty="0"/>
          </a:p>
        </p:txBody>
      </p:sp>
      <p:sp>
        <p:nvSpPr>
          <p:cNvPr id="4" name="Slide Number Placeholder 3"/>
          <p:cNvSpPr>
            <a:spLocks noGrp="1"/>
          </p:cNvSpPr>
          <p:nvPr>
            <p:ph type="sldNum" sz="quarter" idx="5"/>
          </p:nvPr>
        </p:nvSpPr>
        <p:spPr/>
        <p:txBody>
          <a:bodyPr/>
          <a:lstStyle/>
          <a:p>
            <a:fld id="{0010686B-DE34-4BF1-AAE9-05644274EA43}" type="slidenum">
              <a:rPr lang="en-US" smtClean="0"/>
              <a:t>3</a:t>
            </a:fld>
            <a:endParaRPr lang="en-US"/>
          </a:p>
        </p:txBody>
      </p:sp>
    </p:spTree>
    <p:extLst>
      <p:ext uri="{BB962C8B-B14F-4D97-AF65-F5344CB8AC3E}">
        <p14:creationId xmlns:p14="http://schemas.microsoft.com/office/powerpoint/2010/main" val="350264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Play video </a:t>
            </a:r>
          </a:p>
        </p:txBody>
      </p:sp>
      <p:sp>
        <p:nvSpPr>
          <p:cNvPr id="4" name="Slide Number Placeholder 3"/>
          <p:cNvSpPr>
            <a:spLocks noGrp="1"/>
          </p:cNvSpPr>
          <p:nvPr>
            <p:ph type="sldNum" sz="quarter" idx="5"/>
          </p:nvPr>
        </p:nvSpPr>
        <p:spPr/>
        <p:txBody>
          <a:bodyPr/>
          <a:lstStyle/>
          <a:p>
            <a:fld id="{0010686B-DE34-4BF1-AAE9-05644274EA43}" type="slidenum">
              <a:rPr lang="en-US" smtClean="0"/>
              <a:t>21</a:t>
            </a:fld>
            <a:endParaRPr lang="en-US"/>
          </a:p>
        </p:txBody>
      </p:sp>
    </p:spTree>
    <p:extLst>
      <p:ext uri="{BB962C8B-B14F-4D97-AF65-F5344CB8AC3E}">
        <p14:creationId xmlns:p14="http://schemas.microsoft.com/office/powerpoint/2010/main" val="4009570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10-15 minutes </a:t>
            </a:r>
          </a:p>
          <a:p>
            <a:endParaRPr lang="en-US" dirty="0"/>
          </a:p>
          <a:p>
            <a:r>
              <a:rPr lang="en-US" dirty="0"/>
              <a:t>The person playing Dr. Perkins</a:t>
            </a:r>
            <a:r>
              <a:rPr lang="en-US" baseline="0" dirty="0"/>
              <a:t> – ask probing questions if you need more information, make sure your partner covers all parts of the SBAR</a:t>
            </a:r>
            <a:endParaRPr lang="en-US" dirty="0"/>
          </a:p>
          <a:p>
            <a:endParaRPr lang="en-US" dirty="0"/>
          </a:p>
          <a:p>
            <a:r>
              <a:rPr lang="en-US" dirty="0"/>
              <a:t>Will call upon one group to share the SBAR and another to share their routing note </a:t>
            </a:r>
          </a:p>
          <a:p>
            <a:endParaRPr lang="en-US" dirty="0"/>
          </a:p>
        </p:txBody>
      </p:sp>
      <p:sp>
        <p:nvSpPr>
          <p:cNvPr id="4" name="Slide Number Placeholder 3"/>
          <p:cNvSpPr>
            <a:spLocks noGrp="1"/>
          </p:cNvSpPr>
          <p:nvPr>
            <p:ph type="sldNum" sz="quarter" idx="5"/>
          </p:nvPr>
        </p:nvSpPr>
        <p:spPr/>
        <p:txBody>
          <a:bodyPr/>
          <a:lstStyle/>
          <a:p>
            <a:fld id="{0010686B-DE34-4BF1-AAE9-05644274EA43}" type="slidenum">
              <a:rPr lang="en-US" smtClean="0"/>
              <a:t>22</a:t>
            </a:fld>
            <a:endParaRPr lang="en-US"/>
          </a:p>
        </p:txBody>
      </p:sp>
    </p:spTree>
    <p:extLst>
      <p:ext uri="{BB962C8B-B14F-4D97-AF65-F5344CB8AC3E}">
        <p14:creationId xmlns:p14="http://schemas.microsoft.com/office/powerpoint/2010/main" val="3923003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 break out </a:t>
            </a:r>
          </a:p>
          <a:p>
            <a:r>
              <a:rPr lang="en-US" dirty="0"/>
              <a:t>Make sure everyone has the SBAR tool in the chat. Last page is a fillable , choose a scribe in your group and we will reconvene in about 10 minutes to discuss the SBAR </a:t>
            </a:r>
          </a:p>
        </p:txBody>
      </p:sp>
      <p:sp>
        <p:nvSpPr>
          <p:cNvPr id="4" name="Slide Number Placeholder 3"/>
          <p:cNvSpPr>
            <a:spLocks noGrp="1"/>
          </p:cNvSpPr>
          <p:nvPr>
            <p:ph type="sldNum" sz="quarter" idx="5"/>
          </p:nvPr>
        </p:nvSpPr>
        <p:spPr/>
        <p:txBody>
          <a:bodyPr/>
          <a:lstStyle/>
          <a:p>
            <a:fld id="{0010686B-DE34-4BF1-AAE9-05644274EA43}" type="slidenum">
              <a:rPr lang="en-US" smtClean="0"/>
              <a:t>23</a:t>
            </a:fld>
            <a:endParaRPr lang="en-US"/>
          </a:p>
        </p:txBody>
      </p:sp>
    </p:spTree>
    <p:extLst>
      <p:ext uri="{BB962C8B-B14F-4D97-AF65-F5344CB8AC3E}">
        <p14:creationId xmlns:p14="http://schemas.microsoft.com/office/powerpoint/2010/main" val="2530765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equity consider varied populations – race, ethnicity, religious,</a:t>
            </a:r>
            <a:r>
              <a:rPr lang="en-US" baseline="0" dirty="0"/>
              <a:t> age, veteran status, SES, etc.</a:t>
            </a:r>
            <a:endParaRPr lang="en-US" dirty="0"/>
          </a:p>
        </p:txBody>
      </p:sp>
      <p:sp>
        <p:nvSpPr>
          <p:cNvPr id="4" name="Slide Number Placeholder 3"/>
          <p:cNvSpPr>
            <a:spLocks noGrp="1"/>
          </p:cNvSpPr>
          <p:nvPr>
            <p:ph type="sldNum" sz="quarter" idx="10"/>
          </p:nvPr>
        </p:nvSpPr>
        <p:spPr/>
        <p:txBody>
          <a:bodyPr/>
          <a:lstStyle/>
          <a:p>
            <a:fld id="{0010686B-DE34-4BF1-AAE9-05644274EA43}" type="slidenum">
              <a:rPr lang="en-US" smtClean="0"/>
              <a:t>25</a:t>
            </a:fld>
            <a:endParaRPr lang="en-US"/>
          </a:p>
        </p:txBody>
      </p:sp>
    </p:spTree>
    <p:extLst>
      <p:ext uri="{BB962C8B-B14F-4D97-AF65-F5344CB8AC3E}">
        <p14:creationId xmlns:p14="http://schemas.microsoft.com/office/powerpoint/2010/main" val="1072765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evaluation </a:t>
            </a:r>
          </a:p>
          <a:p>
            <a:r>
              <a:rPr lang="en-US" dirty="0"/>
              <a:t>You may leave</a:t>
            </a:r>
          </a:p>
          <a:p>
            <a:r>
              <a:rPr lang="en-US" dirty="0"/>
              <a:t>If you choose to do the evaluation please click on the link in the </a:t>
            </a:r>
            <a:r>
              <a:rPr lang="en-US"/>
              <a:t>chat </a:t>
            </a:r>
          </a:p>
          <a:p>
            <a:endParaRPr lang="en-US" dirty="0"/>
          </a:p>
          <a:p>
            <a:r>
              <a:rPr lang="en-US" dirty="0">
                <a:hlinkClick r:id="rId3"/>
              </a:rPr>
              <a:t>https://docs.google.com/forms/d/e/1FAIpQLSeT5-xG5vHpPzHG3txIdb7FiTrGRMOQ-3PhI4Kc8Y4qCAx9nQ/viewform</a:t>
            </a:r>
            <a:endParaRPr lang="en-US" dirty="0"/>
          </a:p>
        </p:txBody>
      </p:sp>
      <p:sp>
        <p:nvSpPr>
          <p:cNvPr id="4" name="Slide Number Placeholder 3"/>
          <p:cNvSpPr>
            <a:spLocks noGrp="1"/>
          </p:cNvSpPr>
          <p:nvPr>
            <p:ph type="sldNum" sz="quarter" idx="5"/>
          </p:nvPr>
        </p:nvSpPr>
        <p:spPr/>
        <p:txBody>
          <a:bodyPr/>
          <a:lstStyle/>
          <a:p>
            <a:fld id="{0010686B-DE34-4BF1-AAE9-05644274EA43}" type="slidenum">
              <a:rPr lang="en-US" smtClean="0"/>
              <a:t>28</a:t>
            </a:fld>
            <a:endParaRPr lang="en-US"/>
          </a:p>
        </p:txBody>
      </p:sp>
    </p:spTree>
    <p:extLst>
      <p:ext uri="{BB962C8B-B14F-4D97-AF65-F5344CB8AC3E}">
        <p14:creationId xmlns:p14="http://schemas.microsoft.com/office/powerpoint/2010/main" val="400412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10686B-DE34-4BF1-AAE9-05644274EA43}" type="slidenum">
              <a:rPr lang="en-US" smtClean="0"/>
              <a:t>4</a:t>
            </a:fld>
            <a:endParaRPr lang="en-US"/>
          </a:p>
        </p:txBody>
      </p:sp>
    </p:spTree>
    <p:extLst>
      <p:ext uri="{BB962C8B-B14F-4D97-AF65-F5344CB8AC3E}">
        <p14:creationId xmlns:p14="http://schemas.microsoft.com/office/powerpoint/2010/main" val="158743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Make sure students</a:t>
            </a:r>
            <a:r>
              <a:rPr lang="en-US" baseline="0" dirty="0"/>
              <a:t> remember to adhere to the Simulation Agreement.  Note that this is a safe setting to make mistakes. No recording/screen shots</a:t>
            </a:r>
          </a:p>
          <a:p>
            <a:pPr marL="228600" indent="-228600">
              <a:buAutoNum type="arabicPeriod"/>
            </a:pPr>
            <a:r>
              <a:rPr lang="en-US" baseline="0" dirty="0"/>
              <a:t>Send out handouts listed above in the chat – make sure everyone has them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010686B-DE34-4BF1-AAE9-05644274EA43}" type="slidenum">
              <a:rPr lang="en-US" smtClean="0"/>
              <a:t>5</a:t>
            </a:fld>
            <a:endParaRPr lang="en-US"/>
          </a:p>
        </p:txBody>
      </p:sp>
    </p:spTree>
    <p:extLst>
      <p:ext uri="{BB962C8B-B14F-4D97-AF65-F5344CB8AC3E}">
        <p14:creationId xmlns:p14="http://schemas.microsoft.com/office/powerpoint/2010/main" val="294419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discussion – maybe 2 minutes per question.</a:t>
            </a:r>
          </a:p>
        </p:txBody>
      </p:sp>
      <p:sp>
        <p:nvSpPr>
          <p:cNvPr id="4" name="Slide Number Placeholder 3"/>
          <p:cNvSpPr>
            <a:spLocks noGrp="1"/>
          </p:cNvSpPr>
          <p:nvPr>
            <p:ph type="sldNum" sz="quarter" idx="10"/>
          </p:nvPr>
        </p:nvSpPr>
        <p:spPr/>
        <p:txBody>
          <a:bodyPr/>
          <a:lstStyle/>
          <a:p>
            <a:fld id="{0010686B-DE34-4BF1-AAE9-05644274EA43}" type="slidenum">
              <a:rPr lang="en-US" smtClean="0"/>
              <a:t>6</a:t>
            </a:fld>
            <a:endParaRPr lang="en-US"/>
          </a:p>
        </p:txBody>
      </p:sp>
    </p:spTree>
    <p:extLst>
      <p:ext uri="{BB962C8B-B14F-4D97-AF65-F5344CB8AC3E}">
        <p14:creationId xmlns:p14="http://schemas.microsoft.com/office/powerpoint/2010/main" val="210904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why Damon Mays is the most urgent, versus the other 2.  SHORT discussion.  2-3 minutes.</a:t>
            </a:r>
          </a:p>
        </p:txBody>
      </p:sp>
      <p:sp>
        <p:nvSpPr>
          <p:cNvPr id="4" name="Slide Number Placeholder 3"/>
          <p:cNvSpPr>
            <a:spLocks noGrp="1"/>
          </p:cNvSpPr>
          <p:nvPr>
            <p:ph type="sldNum" sz="quarter" idx="10"/>
          </p:nvPr>
        </p:nvSpPr>
        <p:spPr/>
        <p:txBody>
          <a:bodyPr/>
          <a:lstStyle/>
          <a:p>
            <a:fld id="{0010686B-DE34-4BF1-AAE9-05644274EA43}" type="slidenum">
              <a:rPr lang="en-US" smtClean="0"/>
              <a:t>7</a:t>
            </a:fld>
            <a:endParaRPr lang="en-US"/>
          </a:p>
        </p:txBody>
      </p:sp>
    </p:spTree>
    <p:extLst>
      <p:ext uri="{BB962C8B-B14F-4D97-AF65-F5344CB8AC3E}">
        <p14:creationId xmlns:p14="http://schemas.microsoft.com/office/powerpoint/2010/main" val="193363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expectations</a:t>
            </a:r>
            <a:r>
              <a:rPr lang="en-US" baseline="0" dirty="0"/>
              <a:t> with the students.</a:t>
            </a:r>
            <a:endParaRPr lang="en-US" dirty="0"/>
          </a:p>
        </p:txBody>
      </p:sp>
      <p:sp>
        <p:nvSpPr>
          <p:cNvPr id="4" name="Slide Number Placeholder 3"/>
          <p:cNvSpPr>
            <a:spLocks noGrp="1"/>
          </p:cNvSpPr>
          <p:nvPr>
            <p:ph type="sldNum" sz="quarter" idx="10"/>
          </p:nvPr>
        </p:nvSpPr>
        <p:spPr/>
        <p:txBody>
          <a:bodyPr/>
          <a:lstStyle/>
          <a:p>
            <a:fld id="{0010686B-DE34-4BF1-AAE9-05644274EA43}" type="slidenum">
              <a:rPr lang="en-US" smtClean="0"/>
              <a:t>8</a:t>
            </a:fld>
            <a:endParaRPr lang="en-US"/>
          </a:p>
        </p:txBody>
      </p:sp>
    </p:spTree>
    <p:extLst>
      <p:ext uri="{BB962C8B-B14F-4D97-AF65-F5344CB8AC3E}">
        <p14:creationId xmlns:p14="http://schemas.microsoft.com/office/powerpoint/2010/main" val="430033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messages enter the </a:t>
            </a:r>
            <a:r>
              <a:rPr lang="en-US" dirty="0" err="1"/>
              <a:t>inbasket</a:t>
            </a:r>
            <a:r>
              <a:rPr lang="en-US" dirty="0"/>
              <a:t> : MA or front office staff may send a triage call to the </a:t>
            </a:r>
            <a:r>
              <a:rPr lang="en-US" dirty="0" err="1"/>
              <a:t>inbasket</a:t>
            </a:r>
            <a:r>
              <a:rPr lang="en-US" dirty="0"/>
              <a:t> or you may receive a message via the patient portal. In this case we received our message via </a:t>
            </a:r>
            <a:r>
              <a:rPr lang="en-US" dirty="0" err="1"/>
              <a:t>mychart</a:t>
            </a:r>
            <a:r>
              <a:rPr lang="en-US" dirty="0"/>
              <a:t> which is the patient portal in Epic. </a:t>
            </a:r>
          </a:p>
          <a:p>
            <a:r>
              <a:rPr lang="en-US" dirty="0"/>
              <a:t>Do you recall this patient from the </a:t>
            </a:r>
            <a:r>
              <a:rPr lang="en-US" dirty="0" err="1"/>
              <a:t>inbasket</a:t>
            </a:r>
            <a:r>
              <a:rPr lang="en-US" dirty="0"/>
              <a:t> module?</a:t>
            </a:r>
          </a:p>
          <a:p>
            <a:r>
              <a:rPr lang="en-US" dirty="0"/>
              <a:t>This patient was identified as the priority call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follow along in the diabetes and depression protocols </a:t>
            </a:r>
          </a:p>
          <a:p>
            <a:endParaRPr lang="en-US" dirty="0"/>
          </a:p>
          <a:p>
            <a:r>
              <a:rPr lang="en-US" dirty="0"/>
              <a:t>I hope you were able to review his chart. I have sent you a copy of his chart review to refresh our memory. </a:t>
            </a:r>
          </a:p>
          <a:p>
            <a:r>
              <a:rPr lang="en-US" dirty="0"/>
              <a:t>We will move through a triage call example w this patient </a:t>
            </a:r>
          </a:p>
          <a:p>
            <a:r>
              <a:rPr lang="en-US" dirty="0"/>
              <a:t>Keep in mind that sometimes need to switch protocols </a:t>
            </a:r>
          </a:p>
          <a:p>
            <a:r>
              <a:rPr lang="en-US" dirty="0"/>
              <a:t>Pay attention in the call for when the nurse switches gears/ changes protocol from diabetes to depression </a:t>
            </a:r>
          </a:p>
          <a:p>
            <a:endParaRPr lang="en-US" dirty="0"/>
          </a:p>
        </p:txBody>
      </p:sp>
      <p:sp>
        <p:nvSpPr>
          <p:cNvPr id="4" name="Slide Number Placeholder 3"/>
          <p:cNvSpPr>
            <a:spLocks noGrp="1"/>
          </p:cNvSpPr>
          <p:nvPr>
            <p:ph type="sldNum" sz="quarter" idx="5"/>
          </p:nvPr>
        </p:nvSpPr>
        <p:spPr/>
        <p:txBody>
          <a:bodyPr/>
          <a:lstStyle/>
          <a:p>
            <a:fld id="{0010686B-DE34-4BF1-AAE9-05644274EA43}" type="slidenum">
              <a:rPr lang="en-US" smtClean="0"/>
              <a:t>9</a:t>
            </a:fld>
            <a:endParaRPr lang="en-US"/>
          </a:p>
        </p:txBody>
      </p:sp>
    </p:spTree>
    <p:extLst>
      <p:ext uri="{BB962C8B-B14F-4D97-AF65-F5344CB8AC3E}">
        <p14:creationId xmlns:p14="http://schemas.microsoft.com/office/powerpoint/2010/main" val="285638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Audio Call </a:t>
            </a:r>
          </a:p>
        </p:txBody>
      </p:sp>
      <p:sp>
        <p:nvSpPr>
          <p:cNvPr id="4" name="Slide Number Placeholder 3"/>
          <p:cNvSpPr>
            <a:spLocks noGrp="1"/>
          </p:cNvSpPr>
          <p:nvPr>
            <p:ph type="sldNum" sz="quarter" idx="5"/>
          </p:nvPr>
        </p:nvSpPr>
        <p:spPr/>
        <p:txBody>
          <a:bodyPr/>
          <a:lstStyle/>
          <a:p>
            <a:fld id="{0010686B-DE34-4BF1-AAE9-05644274EA43}" type="slidenum">
              <a:rPr lang="en-US" smtClean="0"/>
              <a:t>10</a:t>
            </a:fld>
            <a:endParaRPr lang="en-US"/>
          </a:p>
        </p:txBody>
      </p:sp>
    </p:spTree>
    <p:extLst>
      <p:ext uri="{BB962C8B-B14F-4D97-AF65-F5344CB8AC3E}">
        <p14:creationId xmlns:p14="http://schemas.microsoft.com/office/powerpoint/2010/main" val="253711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7198-1259-4B1C-8301-0258297E97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89E9BD-66C4-4748-B85E-B7F30F23F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BC24C5-CD3E-4776-B9FA-E40ECDC9AD23}"/>
              </a:ext>
            </a:extLst>
          </p:cNvPr>
          <p:cNvSpPr>
            <a:spLocks noGrp="1"/>
          </p:cNvSpPr>
          <p:nvPr>
            <p:ph type="dt" sz="half" idx="10"/>
          </p:nvPr>
        </p:nvSpPr>
        <p:spPr/>
        <p:txBody>
          <a:bodyPr/>
          <a:lstStyle/>
          <a:p>
            <a:fld id="{A0AB63D6-57DE-47BA-B59A-CE0228754F83}" type="datetimeFigureOut">
              <a:rPr lang="en-US" smtClean="0"/>
              <a:t>9/6/2021</a:t>
            </a:fld>
            <a:endParaRPr lang="en-US"/>
          </a:p>
        </p:txBody>
      </p:sp>
      <p:sp>
        <p:nvSpPr>
          <p:cNvPr id="5" name="Footer Placeholder 4">
            <a:extLst>
              <a:ext uri="{FF2B5EF4-FFF2-40B4-BE49-F238E27FC236}">
                <a16:creationId xmlns:a16="http://schemas.microsoft.com/office/drawing/2014/main" id="{09518E9F-1311-4F2B-88F3-DD10457D5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75A9C-BE06-4B80-94AB-550F797E6316}"/>
              </a:ext>
            </a:extLst>
          </p:cNvPr>
          <p:cNvSpPr>
            <a:spLocks noGrp="1"/>
          </p:cNvSpPr>
          <p:nvPr>
            <p:ph type="sldNum" sz="quarter" idx="12"/>
          </p:nvPr>
        </p:nvSpPr>
        <p:spPr/>
        <p:txBody>
          <a:bodyPr/>
          <a:lstStyle/>
          <a:p>
            <a:fld id="{6FAC341D-A0B4-4B7C-8CC7-03DFDB8BA179}" type="slidenum">
              <a:rPr lang="en-US" smtClean="0"/>
              <a:t>‹#›</a:t>
            </a:fld>
            <a:endParaRPr lang="en-US"/>
          </a:p>
        </p:txBody>
      </p:sp>
    </p:spTree>
    <p:extLst>
      <p:ext uri="{BB962C8B-B14F-4D97-AF65-F5344CB8AC3E}">
        <p14:creationId xmlns:p14="http://schemas.microsoft.com/office/powerpoint/2010/main" val="372928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4431-0E2E-49A6-8484-81F02D81CA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7AFF40-7F94-45C4-8B3B-4E162EDD3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7551D-4109-403F-BB3B-9A19FA989419}"/>
              </a:ext>
            </a:extLst>
          </p:cNvPr>
          <p:cNvSpPr>
            <a:spLocks noGrp="1"/>
          </p:cNvSpPr>
          <p:nvPr>
            <p:ph type="dt" sz="half" idx="10"/>
          </p:nvPr>
        </p:nvSpPr>
        <p:spPr/>
        <p:txBody>
          <a:bodyPr/>
          <a:lstStyle/>
          <a:p>
            <a:fld id="{A0AB63D6-57DE-47BA-B59A-CE0228754F83}" type="datetimeFigureOut">
              <a:rPr lang="en-US" smtClean="0"/>
              <a:t>9/6/2021</a:t>
            </a:fld>
            <a:endParaRPr lang="en-US"/>
          </a:p>
        </p:txBody>
      </p:sp>
      <p:sp>
        <p:nvSpPr>
          <p:cNvPr id="5" name="Footer Placeholder 4">
            <a:extLst>
              <a:ext uri="{FF2B5EF4-FFF2-40B4-BE49-F238E27FC236}">
                <a16:creationId xmlns:a16="http://schemas.microsoft.com/office/drawing/2014/main" id="{C034BD19-A7F7-4315-80E8-D685210F0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CB3AA-D31B-4C9A-9D16-15554EE3A07E}"/>
              </a:ext>
            </a:extLst>
          </p:cNvPr>
          <p:cNvSpPr>
            <a:spLocks noGrp="1"/>
          </p:cNvSpPr>
          <p:nvPr>
            <p:ph type="sldNum" sz="quarter" idx="12"/>
          </p:nvPr>
        </p:nvSpPr>
        <p:spPr/>
        <p:txBody>
          <a:bodyPr/>
          <a:lstStyle/>
          <a:p>
            <a:fld id="{6FAC341D-A0B4-4B7C-8CC7-03DFDB8BA179}" type="slidenum">
              <a:rPr lang="en-US" smtClean="0"/>
              <a:t>‹#›</a:t>
            </a:fld>
            <a:endParaRPr lang="en-US"/>
          </a:p>
        </p:txBody>
      </p:sp>
    </p:spTree>
    <p:extLst>
      <p:ext uri="{BB962C8B-B14F-4D97-AF65-F5344CB8AC3E}">
        <p14:creationId xmlns:p14="http://schemas.microsoft.com/office/powerpoint/2010/main" val="235910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9E5A27-AD66-4CCC-8B03-1113639D72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77F383-6153-4372-86BB-E441862F55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04810-E44B-4025-A2A1-E03916DD252B}"/>
              </a:ext>
            </a:extLst>
          </p:cNvPr>
          <p:cNvSpPr>
            <a:spLocks noGrp="1"/>
          </p:cNvSpPr>
          <p:nvPr>
            <p:ph type="dt" sz="half" idx="10"/>
          </p:nvPr>
        </p:nvSpPr>
        <p:spPr/>
        <p:txBody>
          <a:bodyPr/>
          <a:lstStyle/>
          <a:p>
            <a:fld id="{A0AB63D6-57DE-47BA-B59A-CE0228754F83}" type="datetimeFigureOut">
              <a:rPr lang="en-US" smtClean="0"/>
              <a:t>9/6/2021</a:t>
            </a:fld>
            <a:endParaRPr lang="en-US"/>
          </a:p>
        </p:txBody>
      </p:sp>
      <p:sp>
        <p:nvSpPr>
          <p:cNvPr id="5" name="Footer Placeholder 4">
            <a:extLst>
              <a:ext uri="{FF2B5EF4-FFF2-40B4-BE49-F238E27FC236}">
                <a16:creationId xmlns:a16="http://schemas.microsoft.com/office/drawing/2014/main" id="{97B9B5A6-765C-470C-B182-5A86EF59E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2B74B-F66B-4D07-B9C3-EFCDE560B508}"/>
              </a:ext>
            </a:extLst>
          </p:cNvPr>
          <p:cNvSpPr>
            <a:spLocks noGrp="1"/>
          </p:cNvSpPr>
          <p:nvPr>
            <p:ph type="sldNum" sz="quarter" idx="12"/>
          </p:nvPr>
        </p:nvSpPr>
        <p:spPr/>
        <p:txBody>
          <a:bodyPr/>
          <a:lstStyle/>
          <a:p>
            <a:fld id="{6FAC341D-A0B4-4B7C-8CC7-03DFDB8BA179}" type="slidenum">
              <a:rPr lang="en-US" smtClean="0"/>
              <a:t>‹#›</a:t>
            </a:fld>
            <a:endParaRPr lang="en-US"/>
          </a:p>
        </p:txBody>
      </p:sp>
    </p:spTree>
    <p:extLst>
      <p:ext uri="{BB962C8B-B14F-4D97-AF65-F5344CB8AC3E}">
        <p14:creationId xmlns:p14="http://schemas.microsoft.com/office/powerpoint/2010/main" val="373699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9/6/2021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664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9/6/2021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42375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9/6/2021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2969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9/6/2021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31948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9/6/2021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04655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9/6/2021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16397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9/6/2021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2959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9/6/2021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441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7945-9A20-48C2-9CE5-F4FD0E83E5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5F6D53-ED03-47E4-A4A4-1FFAA9925A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3F64B-7B6D-41FE-BF79-8F63DF3F11C7}"/>
              </a:ext>
            </a:extLst>
          </p:cNvPr>
          <p:cNvSpPr>
            <a:spLocks noGrp="1"/>
          </p:cNvSpPr>
          <p:nvPr>
            <p:ph type="dt" sz="half" idx="10"/>
          </p:nvPr>
        </p:nvSpPr>
        <p:spPr/>
        <p:txBody>
          <a:bodyPr/>
          <a:lstStyle/>
          <a:p>
            <a:fld id="{A0AB63D6-57DE-47BA-B59A-CE0228754F83}" type="datetimeFigureOut">
              <a:rPr lang="en-US" smtClean="0"/>
              <a:t>9/6/2021</a:t>
            </a:fld>
            <a:endParaRPr lang="en-US"/>
          </a:p>
        </p:txBody>
      </p:sp>
      <p:sp>
        <p:nvSpPr>
          <p:cNvPr id="5" name="Footer Placeholder 4">
            <a:extLst>
              <a:ext uri="{FF2B5EF4-FFF2-40B4-BE49-F238E27FC236}">
                <a16:creationId xmlns:a16="http://schemas.microsoft.com/office/drawing/2014/main" id="{728343B5-3743-4A93-9450-1102AFE06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1581C-E44A-44EB-A3F0-F10D1D5F06B9}"/>
              </a:ext>
            </a:extLst>
          </p:cNvPr>
          <p:cNvSpPr>
            <a:spLocks noGrp="1"/>
          </p:cNvSpPr>
          <p:nvPr>
            <p:ph type="sldNum" sz="quarter" idx="12"/>
          </p:nvPr>
        </p:nvSpPr>
        <p:spPr/>
        <p:txBody>
          <a:bodyPr/>
          <a:lstStyle/>
          <a:p>
            <a:fld id="{6FAC341D-A0B4-4B7C-8CC7-03DFDB8BA179}" type="slidenum">
              <a:rPr lang="en-US" smtClean="0"/>
              <a:t>‹#›</a:t>
            </a:fld>
            <a:endParaRPr lang="en-US"/>
          </a:p>
        </p:txBody>
      </p:sp>
    </p:spTree>
    <p:extLst>
      <p:ext uri="{BB962C8B-B14F-4D97-AF65-F5344CB8AC3E}">
        <p14:creationId xmlns:p14="http://schemas.microsoft.com/office/powerpoint/2010/main" val="1903164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9/6/2021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94593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9/6/2021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45945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9/6/2021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4625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545D-A0BA-4F5E-BEEE-2AFE77963A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627508-E34E-440D-9F05-15958D77D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40910D-1C8E-482C-A6E2-6E79E1CE4638}"/>
              </a:ext>
            </a:extLst>
          </p:cNvPr>
          <p:cNvSpPr>
            <a:spLocks noGrp="1"/>
          </p:cNvSpPr>
          <p:nvPr>
            <p:ph type="dt" sz="half" idx="10"/>
          </p:nvPr>
        </p:nvSpPr>
        <p:spPr/>
        <p:txBody>
          <a:bodyPr/>
          <a:lstStyle/>
          <a:p>
            <a:fld id="{33AEB42D-343E-455A-A758-8EEEC5E60F83}" type="datetimeFigureOut">
              <a:rPr lang="en-US" smtClean="0"/>
              <a:t>9/6/2021</a:t>
            </a:fld>
            <a:endParaRPr lang="en-US" dirty="0"/>
          </a:p>
        </p:txBody>
      </p:sp>
      <p:sp>
        <p:nvSpPr>
          <p:cNvPr id="5" name="Footer Placeholder 4">
            <a:extLst>
              <a:ext uri="{FF2B5EF4-FFF2-40B4-BE49-F238E27FC236}">
                <a16:creationId xmlns:a16="http://schemas.microsoft.com/office/drawing/2014/main" id="{72335667-634C-48E6-A135-850C154B6A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8BEB20-828B-4C51-B7C5-26327A596B82}"/>
              </a:ext>
            </a:extLst>
          </p:cNvPr>
          <p:cNvSpPr>
            <a:spLocks noGrp="1"/>
          </p:cNvSpPr>
          <p:nvPr>
            <p:ph type="sldNum" sz="quarter" idx="12"/>
          </p:nvPr>
        </p:nvSpPr>
        <p:spPr/>
        <p:txBody>
          <a:bodyPr/>
          <a:lstStyle/>
          <a:p>
            <a:fld id="{C8AFF0E2-DBAF-40B7-8112-A67042AA3DD4}" type="slidenum">
              <a:rPr lang="en-US" smtClean="0"/>
              <a:t>‹#›</a:t>
            </a:fld>
            <a:endParaRPr lang="en-US" dirty="0"/>
          </a:p>
        </p:txBody>
      </p:sp>
    </p:spTree>
    <p:extLst>
      <p:ext uri="{BB962C8B-B14F-4D97-AF65-F5344CB8AC3E}">
        <p14:creationId xmlns:p14="http://schemas.microsoft.com/office/powerpoint/2010/main" val="4169907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C7C3-73EC-4B41-A090-CB54E665B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1C7C6-DF8E-4CA5-B738-C5DE617F60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D3AB-44B6-43C7-8358-71970D3170F9}"/>
              </a:ext>
            </a:extLst>
          </p:cNvPr>
          <p:cNvSpPr>
            <a:spLocks noGrp="1"/>
          </p:cNvSpPr>
          <p:nvPr>
            <p:ph type="dt" sz="half" idx="10"/>
          </p:nvPr>
        </p:nvSpPr>
        <p:spPr/>
        <p:txBody>
          <a:bodyPr/>
          <a:lstStyle/>
          <a:p>
            <a:fld id="{33AEB42D-343E-455A-A758-8EEEC5E60F83}" type="datetimeFigureOut">
              <a:rPr lang="en-US" smtClean="0"/>
              <a:t>9/6/2021</a:t>
            </a:fld>
            <a:endParaRPr lang="en-US" dirty="0"/>
          </a:p>
        </p:txBody>
      </p:sp>
      <p:sp>
        <p:nvSpPr>
          <p:cNvPr id="5" name="Footer Placeholder 4">
            <a:extLst>
              <a:ext uri="{FF2B5EF4-FFF2-40B4-BE49-F238E27FC236}">
                <a16:creationId xmlns:a16="http://schemas.microsoft.com/office/drawing/2014/main" id="{D05247E2-A310-4E92-983F-E192407614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301E02-A229-43AE-9F25-83A4399366BF}"/>
              </a:ext>
            </a:extLst>
          </p:cNvPr>
          <p:cNvSpPr>
            <a:spLocks noGrp="1"/>
          </p:cNvSpPr>
          <p:nvPr>
            <p:ph type="sldNum" sz="quarter" idx="12"/>
          </p:nvPr>
        </p:nvSpPr>
        <p:spPr/>
        <p:txBody>
          <a:bodyPr/>
          <a:lstStyle/>
          <a:p>
            <a:fld id="{C8AFF0E2-DBAF-40B7-8112-A67042AA3DD4}" type="slidenum">
              <a:rPr lang="en-US" smtClean="0"/>
              <a:t>‹#›</a:t>
            </a:fld>
            <a:endParaRPr lang="en-US" dirty="0"/>
          </a:p>
        </p:txBody>
      </p:sp>
    </p:spTree>
    <p:extLst>
      <p:ext uri="{BB962C8B-B14F-4D97-AF65-F5344CB8AC3E}">
        <p14:creationId xmlns:p14="http://schemas.microsoft.com/office/powerpoint/2010/main" val="189250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751C-A260-4661-BD26-C8D2C342AE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E44290-9FEA-4606-BA5D-B9869640F6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451D57-8FA1-4501-9B4E-225F800B9CFD}"/>
              </a:ext>
            </a:extLst>
          </p:cNvPr>
          <p:cNvSpPr>
            <a:spLocks noGrp="1"/>
          </p:cNvSpPr>
          <p:nvPr>
            <p:ph type="dt" sz="half" idx="10"/>
          </p:nvPr>
        </p:nvSpPr>
        <p:spPr/>
        <p:txBody>
          <a:bodyPr/>
          <a:lstStyle/>
          <a:p>
            <a:fld id="{33AEB42D-343E-455A-A758-8EEEC5E60F83}" type="datetimeFigureOut">
              <a:rPr lang="en-US" smtClean="0"/>
              <a:t>9/6/2021</a:t>
            </a:fld>
            <a:endParaRPr lang="en-US" dirty="0"/>
          </a:p>
        </p:txBody>
      </p:sp>
      <p:sp>
        <p:nvSpPr>
          <p:cNvPr id="5" name="Footer Placeholder 4">
            <a:extLst>
              <a:ext uri="{FF2B5EF4-FFF2-40B4-BE49-F238E27FC236}">
                <a16:creationId xmlns:a16="http://schemas.microsoft.com/office/drawing/2014/main" id="{8E3AACC8-3521-460E-A7BD-F9EA80790E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4E237D-2096-46EF-8AD9-6137B6BD4FDC}"/>
              </a:ext>
            </a:extLst>
          </p:cNvPr>
          <p:cNvSpPr>
            <a:spLocks noGrp="1"/>
          </p:cNvSpPr>
          <p:nvPr>
            <p:ph type="sldNum" sz="quarter" idx="12"/>
          </p:nvPr>
        </p:nvSpPr>
        <p:spPr/>
        <p:txBody>
          <a:bodyPr/>
          <a:lstStyle/>
          <a:p>
            <a:fld id="{C8AFF0E2-DBAF-40B7-8112-A67042AA3DD4}" type="slidenum">
              <a:rPr lang="en-US" smtClean="0"/>
              <a:t>‹#›</a:t>
            </a:fld>
            <a:endParaRPr lang="en-US" dirty="0"/>
          </a:p>
        </p:txBody>
      </p:sp>
    </p:spTree>
    <p:extLst>
      <p:ext uri="{BB962C8B-B14F-4D97-AF65-F5344CB8AC3E}">
        <p14:creationId xmlns:p14="http://schemas.microsoft.com/office/powerpoint/2010/main" val="3054593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82E0-8045-4237-B0E9-45CCAD3DAD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9AB3C-B48C-43F1-96CD-FFA0B82516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57474E-9092-4A69-9708-7958BE7800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14FD46-FB1B-4DBC-BAB6-E7B32D545386}"/>
              </a:ext>
            </a:extLst>
          </p:cNvPr>
          <p:cNvSpPr>
            <a:spLocks noGrp="1"/>
          </p:cNvSpPr>
          <p:nvPr>
            <p:ph type="dt" sz="half" idx="10"/>
          </p:nvPr>
        </p:nvSpPr>
        <p:spPr/>
        <p:txBody>
          <a:bodyPr/>
          <a:lstStyle/>
          <a:p>
            <a:fld id="{33AEB42D-343E-455A-A758-8EEEC5E60F83}" type="datetimeFigureOut">
              <a:rPr lang="en-US" smtClean="0"/>
              <a:t>9/6/2021</a:t>
            </a:fld>
            <a:endParaRPr lang="en-US" dirty="0"/>
          </a:p>
        </p:txBody>
      </p:sp>
      <p:sp>
        <p:nvSpPr>
          <p:cNvPr id="6" name="Footer Placeholder 5">
            <a:extLst>
              <a:ext uri="{FF2B5EF4-FFF2-40B4-BE49-F238E27FC236}">
                <a16:creationId xmlns:a16="http://schemas.microsoft.com/office/drawing/2014/main" id="{AEA21D06-4C19-4CC6-9E23-DD4B3773C9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749452-4D59-49C6-A6B6-5B3714C0BD86}"/>
              </a:ext>
            </a:extLst>
          </p:cNvPr>
          <p:cNvSpPr>
            <a:spLocks noGrp="1"/>
          </p:cNvSpPr>
          <p:nvPr>
            <p:ph type="sldNum" sz="quarter" idx="12"/>
          </p:nvPr>
        </p:nvSpPr>
        <p:spPr/>
        <p:txBody>
          <a:bodyPr/>
          <a:lstStyle/>
          <a:p>
            <a:fld id="{C8AFF0E2-DBAF-40B7-8112-A67042AA3DD4}" type="slidenum">
              <a:rPr lang="en-US" smtClean="0"/>
              <a:t>‹#›</a:t>
            </a:fld>
            <a:endParaRPr lang="en-US" dirty="0"/>
          </a:p>
        </p:txBody>
      </p:sp>
    </p:spTree>
    <p:extLst>
      <p:ext uri="{BB962C8B-B14F-4D97-AF65-F5344CB8AC3E}">
        <p14:creationId xmlns:p14="http://schemas.microsoft.com/office/powerpoint/2010/main" val="2020637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A35C-08DB-4FAB-B309-DE386AB621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7070A-77EC-4B8E-A4CB-CE3EFC1F24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262739-6A7A-474E-8CDB-7647A458BC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0179EB-6F6A-4EAF-BB69-D647DF5EA6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D65529-F3A9-4B00-9348-686F517AA9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BB498-989F-4527-B88D-B61934D2AC6D}"/>
              </a:ext>
            </a:extLst>
          </p:cNvPr>
          <p:cNvSpPr>
            <a:spLocks noGrp="1"/>
          </p:cNvSpPr>
          <p:nvPr>
            <p:ph type="dt" sz="half" idx="10"/>
          </p:nvPr>
        </p:nvSpPr>
        <p:spPr/>
        <p:txBody>
          <a:bodyPr/>
          <a:lstStyle/>
          <a:p>
            <a:fld id="{33AEB42D-343E-455A-A758-8EEEC5E60F83}" type="datetimeFigureOut">
              <a:rPr lang="en-US" smtClean="0"/>
              <a:t>9/6/2021</a:t>
            </a:fld>
            <a:endParaRPr lang="en-US" dirty="0"/>
          </a:p>
        </p:txBody>
      </p:sp>
      <p:sp>
        <p:nvSpPr>
          <p:cNvPr id="8" name="Footer Placeholder 7">
            <a:extLst>
              <a:ext uri="{FF2B5EF4-FFF2-40B4-BE49-F238E27FC236}">
                <a16:creationId xmlns:a16="http://schemas.microsoft.com/office/drawing/2014/main" id="{6ABAFC0C-453B-4A81-AFFA-7AE5E9AB91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5F9C9B7-06C9-489E-B416-6100735FBDE6}"/>
              </a:ext>
            </a:extLst>
          </p:cNvPr>
          <p:cNvSpPr>
            <a:spLocks noGrp="1"/>
          </p:cNvSpPr>
          <p:nvPr>
            <p:ph type="sldNum" sz="quarter" idx="12"/>
          </p:nvPr>
        </p:nvSpPr>
        <p:spPr/>
        <p:txBody>
          <a:bodyPr/>
          <a:lstStyle/>
          <a:p>
            <a:fld id="{C8AFF0E2-DBAF-40B7-8112-A67042AA3DD4}" type="slidenum">
              <a:rPr lang="en-US" smtClean="0"/>
              <a:t>‹#›</a:t>
            </a:fld>
            <a:endParaRPr lang="en-US" dirty="0"/>
          </a:p>
        </p:txBody>
      </p:sp>
    </p:spTree>
    <p:extLst>
      <p:ext uri="{BB962C8B-B14F-4D97-AF65-F5344CB8AC3E}">
        <p14:creationId xmlns:p14="http://schemas.microsoft.com/office/powerpoint/2010/main" val="2734156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D53D-5843-4E9B-8141-76071F6302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B76740-7C5E-4C68-85CE-5A0B3BD50440}"/>
              </a:ext>
            </a:extLst>
          </p:cNvPr>
          <p:cNvSpPr>
            <a:spLocks noGrp="1"/>
          </p:cNvSpPr>
          <p:nvPr>
            <p:ph type="dt" sz="half" idx="10"/>
          </p:nvPr>
        </p:nvSpPr>
        <p:spPr/>
        <p:txBody>
          <a:bodyPr/>
          <a:lstStyle/>
          <a:p>
            <a:fld id="{33AEB42D-343E-455A-A758-8EEEC5E60F83}" type="datetimeFigureOut">
              <a:rPr lang="en-US" smtClean="0"/>
              <a:t>9/6/2021</a:t>
            </a:fld>
            <a:endParaRPr lang="en-US" dirty="0"/>
          </a:p>
        </p:txBody>
      </p:sp>
      <p:sp>
        <p:nvSpPr>
          <p:cNvPr id="4" name="Footer Placeholder 3">
            <a:extLst>
              <a:ext uri="{FF2B5EF4-FFF2-40B4-BE49-F238E27FC236}">
                <a16:creationId xmlns:a16="http://schemas.microsoft.com/office/drawing/2014/main" id="{E1D6E246-D618-4126-BB02-24FAC6A171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1C9626-70E9-403B-82E0-792EDCD277A1}"/>
              </a:ext>
            </a:extLst>
          </p:cNvPr>
          <p:cNvSpPr>
            <a:spLocks noGrp="1"/>
          </p:cNvSpPr>
          <p:nvPr>
            <p:ph type="sldNum" sz="quarter" idx="12"/>
          </p:nvPr>
        </p:nvSpPr>
        <p:spPr/>
        <p:txBody>
          <a:bodyPr/>
          <a:lstStyle/>
          <a:p>
            <a:fld id="{C8AFF0E2-DBAF-40B7-8112-A67042AA3DD4}" type="slidenum">
              <a:rPr lang="en-US" smtClean="0"/>
              <a:t>‹#›</a:t>
            </a:fld>
            <a:endParaRPr lang="en-US" dirty="0"/>
          </a:p>
        </p:txBody>
      </p:sp>
    </p:spTree>
    <p:extLst>
      <p:ext uri="{BB962C8B-B14F-4D97-AF65-F5344CB8AC3E}">
        <p14:creationId xmlns:p14="http://schemas.microsoft.com/office/powerpoint/2010/main" val="825544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048B2-4778-4184-8837-D1BD82139EF7}"/>
              </a:ext>
            </a:extLst>
          </p:cNvPr>
          <p:cNvSpPr>
            <a:spLocks noGrp="1"/>
          </p:cNvSpPr>
          <p:nvPr>
            <p:ph type="dt" sz="half" idx="10"/>
          </p:nvPr>
        </p:nvSpPr>
        <p:spPr/>
        <p:txBody>
          <a:bodyPr/>
          <a:lstStyle/>
          <a:p>
            <a:fld id="{33AEB42D-343E-455A-A758-8EEEC5E60F83}" type="datetimeFigureOut">
              <a:rPr lang="en-US" smtClean="0"/>
              <a:t>9/6/2021</a:t>
            </a:fld>
            <a:endParaRPr lang="en-US" dirty="0"/>
          </a:p>
        </p:txBody>
      </p:sp>
      <p:sp>
        <p:nvSpPr>
          <p:cNvPr id="3" name="Footer Placeholder 2">
            <a:extLst>
              <a:ext uri="{FF2B5EF4-FFF2-40B4-BE49-F238E27FC236}">
                <a16:creationId xmlns:a16="http://schemas.microsoft.com/office/drawing/2014/main" id="{4C65BC87-97C3-4867-8284-655EF513EB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AB69EA7-DC44-45BB-BE54-67448E6F9571}"/>
              </a:ext>
            </a:extLst>
          </p:cNvPr>
          <p:cNvSpPr>
            <a:spLocks noGrp="1"/>
          </p:cNvSpPr>
          <p:nvPr>
            <p:ph type="sldNum" sz="quarter" idx="12"/>
          </p:nvPr>
        </p:nvSpPr>
        <p:spPr/>
        <p:txBody>
          <a:bodyPr/>
          <a:lstStyle/>
          <a:p>
            <a:fld id="{C8AFF0E2-DBAF-40B7-8112-A67042AA3DD4}" type="slidenum">
              <a:rPr lang="en-US" smtClean="0"/>
              <a:t>‹#›</a:t>
            </a:fld>
            <a:endParaRPr lang="en-US" dirty="0"/>
          </a:p>
        </p:txBody>
      </p:sp>
    </p:spTree>
    <p:extLst>
      <p:ext uri="{BB962C8B-B14F-4D97-AF65-F5344CB8AC3E}">
        <p14:creationId xmlns:p14="http://schemas.microsoft.com/office/powerpoint/2010/main" val="362597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DA9F-9A85-4678-B6A1-14AC289EE9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BEA087-CCCA-4B15-88B5-095EB41E8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AB7644-77CA-4655-BE84-D9E90CBBC6E6}"/>
              </a:ext>
            </a:extLst>
          </p:cNvPr>
          <p:cNvSpPr>
            <a:spLocks noGrp="1"/>
          </p:cNvSpPr>
          <p:nvPr>
            <p:ph type="dt" sz="half" idx="10"/>
          </p:nvPr>
        </p:nvSpPr>
        <p:spPr/>
        <p:txBody>
          <a:bodyPr/>
          <a:lstStyle/>
          <a:p>
            <a:fld id="{A0AB63D6-57DE-47BA-B59A-CE0228754F83}" type="datetimeFigureOut">
              <a:rPr lang="en-US" smtClean="0"/>
              <a:t>9/6/2021</a:t>
            </a:fld>
            <a:endParaRPr lang="en-US"/>
          </a:p>
        </p:txBody>
      </p:sp>
      <p:sp>
        <p:nvSpPr>
          <p:cNvPr id="5" name="Footer Placeholder 4">
            <a:extLst>
              <a:ext uri="{FF2B5EF4-FFF2-40B4-BE49-F238E27FC236}">
                <a16:creationId xmlns:a16="http://schemas.microsoft.com/office/drawing/2014/main" id="{43315A16-10E3-4E73-B6F4-A0646AFAF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0E218-0D0E-436C-9F97-6546B934AEDA}"/>
              </a:ext>
            </a:extLst>
          </p:cNvPr>
          <p:cNvSpPr>
            <a:spLocks noGrp="1"/>
          </p:cNvSpPr>
          <p:nvPr>
            <p:ph type="sldNum" sz="quarter" idx="12"/>
          </p:nvPr>
        </p:nvSpPr>
        <p:spPr/>
        <p:txBody>
          <a:bodyPr/>
          <a:lstStyle/>
          <a:p>
            <a:fld id="{6FAC341D-A0B4-4B7C-8CC7-03DFDB8BA179}" type="slidenum">
              <a:rPr lang="en-US" smtClean="0"/>
              <a:t>‹#›</a:t>
            </a:fld>
            <a:endParaRPr lang="en-US"/>
          </a:p>
        </p:txBody>
      </p:sp>
    </p:spTree>
    <p:extLst>
      <p:ext uri="{BB962C8B-B14F-4D97-AF65-F5344CB8AC3E}">
        <p14:creationId xmlns:p14="http://schemas.microsoft.com/office/powerpoint/2010/main" val="2668903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F672-0C15-4417-A897-53F6E645C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4B3948-7245-4CDF-AEBA-62FA2C437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4995B3-FE98-4D95-90B9-1B12DDBA4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06E9F8-9B6C-4222-8F16-25D9B55E4EA8}"/>
              </a:ext>
            </a:extLst>
          </p:cNvPr>
          <p:cNvSpPr>
            <a:spLocks noGrp="1"/>
          </p:cNvSpPr>
          <p:nvPr>
            <p:ph type="dt" sz="half" idx="10"/>
          </p:nvPr>
        </p:nvSpPr>
        <p:spPr/>
        <p:txBody>
          <a:bodyPr/>
          <a:lstStyle/>
          <a:p>
            <a:fld id="{33AEB42D-343E-455A-A758-8EEEC5E60F83}" type="datetimeFigureOut">
              <a:rPr lang="en-US" smtClean="0"/>
              <a:t>9/6/2021</a:t>
            </a:fld>
            <a:endParaRPr lang="en-US" dirty="0"/>
          </a:p>
        </p:txBody>
      </p:sp>
      <p:sp>
        <p:nvSpPr>
          <p:cNvPr id="6" name="Footer Placeholder 5">
            <a:extLst>
              <a:ext uri="{FF2B5EF4-FFF2-40B4-BE49-F238E27FC236}">
                <a16:creationId xmlns:a16="http://schemas.microsoft.com/office/drawing/2014/main" id="{8B2DC556-B519-4585-A6F1-5118E34D5A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461D18-54E0-41CF-8AA0-A5BB95A4302B}"/>
              </a:ext>
            </a:extLst>
          </p:cNvPr>
          <p:cNvSpPr>
            <a:spLocks noGrp="1"/>
          </p:cNvSpPr>
          <p:nvPr>
            <p:ph type="sldNum" sz="quarter" idx="12"/>
          </p:nvPr>
        </p:nvSpPr>
        <p:spPr/>
        <p:txBody>
          <a:bodyPr/>
          <a:lstStyle/>
          <a:p>
            <a:fld id="{C8AFF0E2-DBAF-40B7-8112-A67042AA3DD4}" type="slidenum">
              <a:rPr lang="en-US" smtClean="0"/>
              <a:t>‹#›</a:t>
            </a:fld>
            <a:endParaRPr lang="en-US" dirty="0"/>
          </a:p>
        </p:txBody>
      </p:sp>
    </p:spTree>
    <p:extLst>
      <p:ext uri="{BB962C8B-B14F-4D97-AF65-F5344CB8AC3E}">
        <p14:creationId xmlns:p14="http://schemas.microsoft.com/office/powerpoint/2010/main" val="652350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1FF2-5A8A-4B2B-AFB3-49DDE4DD0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FBC8AD-8BFF-44B0-853A-96659A3DBC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56CD688-3B3B-4239-84D7-BD30AE9EC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8F595D-16EC-47B8-A3F8-8CD01BAC777E}"/>
              </a:ext>
            </a:extLst>
          </p:cNvPr>
          <p:cNvSpPr>
            <a:spLocks noGrp="1"/>
          </p:cNvSpPr>
          <p:nvPr>
            <p:ph type="dt" sz="half" idx="10"/>
          </p:nvPr>
        </p:nvSpPr>
        <p:spPr/>
        <p:txBody>
          <a:bodyPr/>
          <a:lstStyle/>
          <a:p>
            <a:fld id="{33AEB42D-343E-455A-A758-8EEEC5E60F83}" type="datetimeFigureOut">
              <a:rPr lang="en-US" smtClean="0"/>
              <a:t>9/6/2021</a:t>
            </a:fld>
            <a:endParaRPr lang="en-US" dirty="0"/>
          </a:p>
        </p:txBody>
      </p:sp>
      <p:sp>
        <p:nvSpPr>
          <p:cNvPr id="6" name="Footer Placeholder 5">
            <a:extLst>
              <a:ext uri="{FF2B5EF4-FFF2-40B4-BE49-F238E27FC236}">
                <a16:creationId xmlns:a16="http://schemas.microsoft.com/office/drawing/2014/main" id="{F3C77DA3-6D0C-4577-A29E-05D327D5D5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5094B3-F2C5-4BE7-85E9-2BD723668FD9}"/>
              </a:ext>
            </a:extLst>
          </p:cNvPr>
          <p:cNvSpPr>
            <a:spLocks noGrp="1"/>
          </p:cNvSpPr>
          <p:nvPr>
            <p:ph type="sldNum" sz="quarter" idx="12"/>
          </p:nvPr>
        </p:nvSpPr>
        <p:spPr/>
        <p:txBody>
          <a:bodyPr/>
          <a:lstStyle/>
          <a:p>
            <a:fld id="{C8AFF0E2-DBAF-40B7-8112-A67042AA3DD4}" type="slidenum">
              <a:rPr lang="en-US" smtClean="0"/>
              <a:t>‹#›</a:t>
            </a:fld>
            <a:endParaRPr lang="en-US" dirty="0"/>
          </a:p>
        </p:txBody>
      </p:sp>
    </p:spTree>
    <p:extLst>
      <p:ext uri="{BB962C8B-B14F-4D97-AF65-F5344CB8AC3E}">
        <p14:creationId xmlns:p14="http://schemas.microsoft.com/office/powerpoint/2010/main" val="1602849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128C-277A-483D-B868-6FDAE316CD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49FCDA-D5E2-4B77-9239-AE009D0CC9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1B196-3C62-4921-AA8E-C4D74DFD7D59}"/>
              </a:ext>
            </a:extLst>
          </p:cNvPr>
          <p:cNvSpPr>
            <a:spLocks noGrp="1"/>
          </p:cNvSpPr>
          <p:nvPr>
            <p:ph type="dt" sz="half" idx="10"/>
          </p:nvPr>
        </p:nvSpPr>
        <p:spPr/>
        <p:txBody>
          <a:bodyPr/>
          <a:lstStyle/>
          <a:p>
            <a:fld id="{33AEB42D-343E-455A-A758-8EEEC5E60F83}" type="datetimeFigureOut">
              <a:rPr lang="en-US" smtClean="0"/>
              <a:t>9/6/2021</a:t>
            </a:fld>
            <a:endParaRPr lang="en-US" dirty="0"/>
          </a:p>
        </p:txBody>
      </p:sp>
      <p:sp>
        <p:nvSpPr>
          <p:cNvPr id="5" name="Footer Placeholder 4">
            <a:extLst>
              <a:ext uri="{FF2B5EF4-FFF2-40B4-BE49-F238E27FC236}">
                <a16:creationId xmlns:a16="http://schemas.microsoft.com/office/drawing/2014/main" id="{3C65A4B8-E347-41BE-A18A-F608564D16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358CC-2EB7-49A5-8AAD-5CAFCEFC39DC}"/>
              </a:ext>
            </a:extLst>
          </p:cNvPr>
          <p:cNvSpPr>
            <a:spLocks noGrp="1"/>
          </p:cNvSpPr>
          <p:nvPr>
            <p:ph type="sldNum" sz="quarter" idx="12"/>
          </p:nvPr>
        </p:nvSpPr>
        <p:spPr/>
        <p:txBody>
          <a:bodyPr/>
          <a:lstStyle/>
          <a:p>
            <a:fld id="{C8AFF0E2-DBAF-40B7-8112-A67042AA3DD4}" type="slidenum">
              <a:rPr lang="en-US" smtClean="0"/>
              <a:t>‹#›</a:t>
            </a:fld>
            <a:endParaRPr lang="en-US" dirty="0"/>
          </a:p>
        </p:txBody>
      </p:sp>
    </p:spTree>
    <p:extLst>
      <p:ext uri="{BB962C8B-B14F-4D97-AF65-F5344CB8AC3E}">
        <p14:creationId xmlns:p14="http://schemas.microsoft.com/office/powerpoint/2010/main" val="2983824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077C3-345F-4A25-B8DC-D268BD7D43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F94A5B-4E3E-43A9-AD15-07FF3D758F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217DE-8BDA-43F9-8B3D-24E6018FAECD}"/>
              </a:ext>
            </a:extLst>
          </p:cNvPr>
          <p:cNvSpPr>
            <a:spLocks noGrp="1"/>
          </p:cNvSpPr>
          <p:nvPr>
            <p:ph type="dt" sz="half" idx="10"/>
          </p:nvPr>
        </p:nvSpPr>
        <p:spPr/>
        <p:txBody>
          <a:bodyPr/>
          <a:lstStyle/>
          <a:p>
            <a:fld id="{33AEB42D-343E-455A-A758-8EEEC5E60F83}" type="datetimeFigureOut">
              <a:rPr lang="en-US" smtClean="0"/>
              <a:t>9/6/2021</a:t>
            </a:fld>
            <a:endParaRPr lang="en-US" dirty="0"/>
          </a:p>
        </p:txBody>
      </p:sp>
      <p:sp>
        <p:nvSpPr>
          <p:cNvPr id="5" name="Footer Placeholder 4">
            <a:extLst>
              <a:ext uri="{FF2B5EF4-FFF2-40B4-BE49-F238E27FC236}">
                <a16:creationId xmlns:a16="http://schemas.microsoft.com/office/drawing/2014/main" id="{84894718-D5D7-4E43-8DD0-363C23B3EB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538DCC-B2E5-4DFD-9D45-BC241152D924}"/>
              </a:ext>
            </a:extLst>
          </p:cNvPr>
          <p:cNvSpPr>
            <a:spLocks noGrp="1"/>
          </p:cNvSpPr>
          <p:nvPr>
            <p:ph type="sldNum" sz="quarter" idx="12"/>
          </p:nvPr>
        </p:nvSpPr>
        <p:spPr/>
        <p:txBody>
          <a:bodyPr/>
          <a:lstStyle/>
          <a:p>
            <a:fld id="{C8AFF0E2-DBAF-40B7-8112-A67042AA3DD4}" type="slidenum">
              <a:rPr lang="en-US" smtClean="0"/>
              <a:t>‹#›</a:t>
            </a:fld>
            <a:endParaRPr lang="en-US" dirty="0"/>
          </a:p>
        </p:txBody>
      </p:sp>
    </p:spTree>
    <p:extLst>
      <p:ext uri="{BB962C8B-B14F-4D97-AF65-F5344CB8AC3E}">
        <p14:creationId xmlns:p14="http://schemas.microsoft.com/office/powerpoint/2010/main" val="289051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75BD-46D9-4740-8E1C-084088699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671D44-4D33-4739-949B-648C70013C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0DA395-CDD0-414A-9FC8-6BF42428B4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6AC0C5-12D2-4450-8057-E2CF71188168}"/>
              </a:ext>
            </a:extLst>
          </p:cNvPr>
          <p:cNvSpPr>
            <a:spLocks noGrp="1"/>
          </p:cNvSpPr>
          <p:nvPr>
            <p:ph type="dt" sz="half" idx="10"/>
          </p:nvPr>
        </p:nvSpPr>
        <p:spPr/>
        <p:txBody>
          <a:bodyPr/>
          <a:lstStyle/>
          <a:p>
            <a:fld id="{A0AB63D6-57DE-47BA-B59A-CE0228754F83}" type="datetimeFigureOut">
              <a:rPr lang="en-US" smtClean="0"/>
              <a:t>9/6/2021</a:t>
            </a:fld>
            <a:endParaRPr lang="en-US"/>
          </a:p>
        </p:txBody>
      </p:sp>
      <p:sp>
        <p:nvSpPr>
          <p:cNvPr id="6" name="Footer Placeholder 5">
            <a:extLst>
              <a:ext uri="{FF2B5EF4-FFF2-40B4-BE49-F238E27FC236}">
                <a16:creationId xmlns:a16="http://schemas.microsoft.com/office/drawing/2014/main" id="{BD2F6B2E-C349-4FEF-9137-D95CC331B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63097-28A6-48F5-92E3-DDCA6E125FDF}"/>
              </a:ext>
            </a:extLst>
          </p:cNvPr>
          <p:cNvSpPr>
            <a:spLocks noGrp="1"/>
          </p:cNvSpPr>
          <p:nvPr>
            <p:ph type="sldNum" sz="quarter" idx="12"/>
          </p:nvPr>
        </p:nvSpPr>
        <p:spPr/>
        <p:txBody>
          <a:bodyPr/>
          <a:lstStyle/>
          <a:p>
            <a:fld id="{6FAC341D-A0B4-4B7C-8CC7-03DFDB8BA179}" type="slidenum">
              <a:rPr lang="en-US" smtClean="0"/>
              <a:t>‹#›</a:t>
            </a:fld>
            <a:endParaRPr lang="en-US"/>
          </a:p>
        </p:txBody>
      </p:sp>
    </p:spTree>
    <p:extLst>
      <p:ext uri="{BB962C8B-B14F-4D97-AF65-F5344CB8AC3E}">
        <p14:creationId xmlns:p14="http://schemas.microsoft.com/office/powerpoint/2010/main" val="100723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5231-8C67-46CB-A068-7386F6283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3990B5-3AD5-4F18-8CD9-2D47AFE4D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03A97F-4912-4803-9D59-FA8C804C0F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76DBAA-3F8C-47D4-97EE-310AF7420A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0024F6-DD63-4986-B743-11830E7527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F44B38-4316-44C7-B3CE-3075A7233059}"/>
              </a:ext>
            </a:extLst>
          </p:cNvPr>
          <p:cNvSpPr>
            <a:spLocks noGrp="1"/>
          </p:cNvSpPr>
          <p:nvPr>
            <p:ph type="dt" sz="half" idx="10"/>
          </p:nvPr>
        </p:nvSpPr>
        <p:spPr/>
        <p:txBody>
          <a:bodyPr/>
          <a:lstStyle/>
          <a:p>
            <a:fld id="{A0AB63D6-57DE-47BA-B59A-CE0228754F83}" type="datetimeFigureOut">
              <a:rPr lang="en-US" smtClean="0"/>
              <a:t>9/6/2021</a:t>
            </a:fld>
            <a:endParaRPr lang="en-US"/>
          </a:p>
        </p:txBody>
      </p:sp>
      <p:sp>
        <p:nvSpPr>
          <p:cNvPr id="8" name="Footer Placeholder 7">
            <a:extLst>
              <a:ext uri="{FF2B5EF4-FFF2-40B4-BE49-F238E27FC236}">
                <a16:creationId xmlns:a16="http://schemas.microsoft.com/office/drawing/2014/main" id="{B4FB0325-7A8A-424D-A462-0B8721A63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403F71-CD78-46E6-9DB5-4C63587A4ADF}"/>
              </a:ext>
            </a:extLst>
          </p:cNvPr>
          <p:cNvSpPr>
            <a:spLocks noGrp="1"/>
          </p:cNvSpPr>
          <p:nvPr>
            <p:ph type="sldNum" sz="quarter" idx="12"/>
          </p:nvPr>
        </p:nvSpPr>
        <p:spPr/>
        <p:txBody>
          <a:bodyPr/>
          <a:lstStyle/>
          <a:p>
            <a:fld id="{6FAC341D-A0B4-4B7C-8CC7-03DFDB8BA179}" type="slidenum">
              <a:rPr lang="en-US" smtClean="0"/>
              <a:t>‹#›</a:t>
            </a:fld>
            <a:endParaRPr lang="en-US"/>
          </a:p>
        </p:txBody>
      </p:sp>
    </p:spTree>
    <p:extLst>
      <p:ext uri="{BB962C8B-B14F-4D97-AF65-F5344CB8AC3E}">
        <p14:creationId xmlns:p14="http://schemas.microsoft.com/office/powerpoint/2010/main" val="368811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BE47-6D25-4D03-9294-AD3BF0F5B9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0560D3-FA72-4917-BBEA-4E82398D79FD}"/>
              </a:ext>
            </a:extLst>
          </p:cNvPr>
          <p:cNvSpPr>
            <a:spLocks noGrp="1"/>
          </p:cNvSpPr>
          <p:nvPr>
            <p:ph type="dt" sz="half" idx="10"/>
          </p:nvPr>
        </p:nvSpPr>
        <p:spPr/>
        <p:txBody>
          <a:bodyPr/>
          <a:lstStyle/>
          <a:p>
            <a:fld id="{A0AB63D6-57DE-47BA-B59A-CE0228754F83}" type="datetimeFigureOut">
              <a:rPr lang="en-US" smtClean="0"/>
              <a:t>9/6/2021</a:t>
            </a:fld>
            <a:endParaRPr lang="en-US"/>
          </a:p>
        </p:txBody>
      </p:sp>
      <p:sp>
        <p:nvSpPr>
          <p:cNvPr id="4" name="Footer Placeholder 3">
            <a:extLst>
              <a:ext uri="{FF2B5EF4-FFF2-40B4-BE49-F238E27FC236}">
                <a16:creationId xmlns:a16="http://schemas.microsoft.com/office/drawing/2014/main" id="{B9BD4594-8EFC-419C-9EC5-AA39E63062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3F48CC-4B4A-4181-9791-9A2A2115FB23}"/>
              </a:ext>
            </a:extLst>
          </p:cNvPr>
          <p:cNvSpPr>
            <a:spLocks noGrp="1"/>
          </p:cNvSpPr>
          <p:nvPr>
            <p:ph type="sldNum" sz="quarter" idx="12"/>
          </p:nvPr>
        </p:nvSpPr>
        <p:spPr/>
        <p:txBody>
          <a:bodyPr/>
          <a:lstStyle/>
          <a:p>
            <a:fld id="{6FAC341D-A0B4-4B7C-8CC7-03DFDB8BA179}" type="slidenum">
              <a:rPr lang="en-US" smtClean="0"/>
              <a:t>‹#›</a:t>
            </a:fld>
            <a:endParaRPr lang="en-US"/>
          </a:p>
        </p:txBody>
      </p:sp>
    </p:spTree>
    <p:extLst>
      <p:ext uri="{BB962C8B-B14F-4D97-AF65-F5344CB8AC3E}">
        <p14:creationId xmlns:p14="http://schemas.microsoft.com/office/powerpoint/2010/main" val="334705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4E7B2C-C81A-408F-8640-090EF61A6FA8}"/>
              </a:ext>
            </a:extLst>
          </p:cNvPr>
          <p:cNvSpPr>
            <a:spLocks noGrp="1"/>
          </p:cNvSpPr>
          <p:nvPr>
            <p:ph type="dt" sz="half" idx="10"/>
          </p:nvPr>
        </p:nvSpPr>
        <p:spPr/>
        <p:txBody>
          <a:bodyPr/>
          <a:lstStyle/>
          <a:p>
            <a:fld id="{A0AB63D6-57DE-47BA-B59A-CE0228754F83}" type="datetimeFigureOut">
              <a:rPr lang="en-US" smtClean="0"/>
              <a:t>9/6/2021</a:t>
            </a:fld>
            <a:endParaRPr lang="en-US"/>
          </a:p>
        </p:txBody>
      </p:sp>
      <p:sp>
        <p:nvSpPr>
          <p:cNvPr id="3" name="Footer Placeholder 2">
            <a:extLst>
              <a:ext uri="{FF2B5EF4-FFF2-40B4-BE49-F238E27FC236}">
                <a16:creationId xmlns:a16="http://schemas.microsoft.com/office/drawing/2014/main" id="{117A64EA-2D48-4048-9079-BCB654F323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EC320-721E-4A53-94BF-C0C22F165AB1}"/>
              </a:ext>
            </a:extLst>
          </p:cNvPr>
          <p:cNvSpPr>
            <a:spLocks noGrp="1"/>
          </p:cNvSpPr>
          <p:nvPr>
            <p:ph type="sldNum" sz="quarter" idx="12"/>
          </p:nvPr>
        </p:nvSpPr>
        <p:spPr/>
        <p:txBody>
          <a:bodyPr/>
          <a:lstStyle/>
          <a:p>
            <a:fld id="{6FAC341D-A0B4-4B7C-8CC7-03DFDB8BA179}" type="slidenum">
              <a:rPr lang="en-US" smtClean="0"/>
              <a:t>‹#›</a:t>
            </a:fld>
            <a:endParaRPr lang="en-US"/>
          </a:p>
        </p:txBody>
      </p:sp>
    </p:spTree>
    <p:extLst>
      <p:ext uri="{BB962C8B-B14F-4D97-AF65-F5344CB8AC3E}">
        <p14:creationId xmlns:p14="http://schemas.microsoft.com/office/powerpoint/2010/main" val="190349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9075-9D09-4FF5-B403-89E9D6658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E659DC-C420-464D-87F8-503758814A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C7DE5C-CFC1-40CC-87D5-36BE07A91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D39CF-0F6A-4B50-81DA-E73CD71EFF83}"/>
              </a:ext>
            </a:extLst>
          </p:cNvPr>
          <p:cNvSpPr>
            <a:spLocks noGrp="1"/>
          </p:cNvSpPr>
          <p:nvPr>
            <p:ph type="dt" sz="half" idx="10"/>
          </p:nvPr>
        </p:nvSpPr>
        <p:spPr/>
        <p:txBody>
          <a:bodyPr/>
          <a:lstStyle/>
          <a:p>
            <a:fld id="{A0AB63D6-57DE-47BA-B59A-CE0228754F83}" type="datetimeFigureOut">
              <a:rPr lang="en-US" smtClean="0"/>
              <a:t>9/6/2021</a:t>
            </a:fld>
            <a:endParaRPr lang="en-US"/>
          </a:p>
        </p:txBody>
      </p:sp>
      <p:sp>
        <p:nvSpPr>
          <p:cNvPr id="6" name="Footer Placeholder 5">
            <a:extLst>
              <a:ext uri="{FF2B5EF4-FFF2-40B4-BE49-F238E27FC236}">
                <a16:creationId xmlns:a16="http://schemas.microsoft.com/office/drawing/2014/main" id="{42BF1739-C4A8-4220-AC40-DC4C36F3F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D7F01-CA24-4BA6-B289-338D12454BEC}"/>
              </a:ext>
            </a:extLst>
          </p:cNvPr>
          <p:cNvSpPr>
            <a:spLocks noGrp="1"/>
          </p:cNvSpPr>
          <p:nvPr>
            <p:ph type="sldNum" sz="quarter" idx="12"/>
          </p:nvPr>
        </p:nvSpPr>
        <p:spPr/>
        <p:txBody>
          <a:bodyPr/>
          <a:lstStyle/>
          <a:p>
            <a:fld id="{6FAC341D-A0B4-4B7C-8CC7-03DFDB8BA179}" type="slidenum">
              <a:rPr lang="en-US" smtClean="0"/>
              <a:t>‹#›</a:t>
            </a:fld>
            <a:endParaRPr lang="en-US"/>
          </a:p>
        </p:txBody>
      </p:sp>
    </p:spTree>
    <p:extLst>
      <p:ext uri="{BB962C8B-B14F-4D97-AF65-F5344CB8AC3E}">
        <p14:creationId xmlns:p14="http://schemas.microsoft.com/office/powerpoint/2010/main" val="87055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471D-9D11-40F2-BB70-6F20E3792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689F9-EB7F-4EF6-B2D4-BEA6A7F8D3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3C1317-B975-4718-A616-F629315D8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78E75-0BE8-443E-B1EC-F497BBFDCFE6}"/>
              </a:ext>
            </a:extLst>
          </p:cNvPr>
          <p:cNvSpPr>
            <a:spLocks noGrp="1"/>
          </p:cNvSpPr>
          <p:nvPr>
            <p:ph type="dt" sz="half" idx="10"/>
          </p:nvPr>
        </p:nvSpPr>
        <p:spPr/>
        <p:txBody>
          <a:bodyPr/>
          <a:lstStyle/>
          <a:p>
            <a:fld id="{A0AB63D6-57DE-47BA-B59A-CE0228754F83}" type="datetimeFigureOut">
              <a:rPr lang="en-US" smtClean="0"/>
              <a:t>9/6/2021</a:t>
            </a:fld>
            <a:endParaRPr lang="en-US"/>
          </a:p>
        </p:txBody>
      </p:sp>
      <p:sp>
        <p:nvSpPr>
          <p:cNvPr id="6" name="Footer Placeholder 5">
            <a:extLst>
              <a:ext uri="{FF2B5EF4-FFF2-40B4-BE49-F238E27FC236}">
                <a16:creationId xmlns:a16="http://schemas.microsoft.com/office/drawing/2014/main" id="{41899174-2182-4DF1-B647-9FEEF7CD1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4764E-B99A-46CF-8DB4-30544078BA86}"/>
              </a:ext>
            </a:extLst>
          </p:cNvPr>
          <p:cNvSpPr>
            <a:spLocks noGrp="1"/>
          </p:cNvSpPr>
          <p:nvPr>
            <p:ph type="sldNum" sz="quarter" idx="12"/>
          </p:nvPr>
        </p:nvSpPr>
        <p:spPr/>
        <p:txBody>
          <a:bodyPr/>
          <a:lstStyle/>
          <a:p>
            <a:fld id="{6FAC341D-A0B4-4B7C-8CC7-03DFDB8BA179}" type="slidenum">
              <a:rPr lang="en-US" smtClean="0"/>
              <a:t>‹#›</a:t>
            </a:fld>
            <a:endParaRPr lang="en-US"/>
          </a:p>
        </p:txBody>
      </p:sp>
    </p:spTree>
    <p:extLst>
      <p:ext uri="{BB962C8B-B14F-4D97-AF65-F5344CB8AC3E}">
        <p14:creationId xmlns:p14="http://schemas.microsoft.com/office/powerpoint/2010/main" val="289082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941B57-D102-4E5C-A73A-74F271C18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CE67E1-EF9B-44E9-B09E-9F5A870F91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903CD-28AB-46C5-B6C8-309D957BB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B63D6-57DE-47BA-B59A-CE0228754F83}" type="datetimeFigureOut">
              <a:rPr lang="en-US" smtClean="0"/>
              <a:t>9/6/2021</a:t>
            </a:fld>
            <a:endParaRPr lang="en-US"/>
          </a:p>
        </p:txBody>
      </p:sp>
      <p:sp>
        <p:nvSpPr>
          <p:cNvPr id="5" name="Footer Placeholder 4">
            <a:extLst>
              <a:ext uri="{FF2B5EF4-FFF2-40B4-BE49-F238E27FC236}">
                <a16:creationId xmlns:a16="http://schemas.microsoft.com/office/drawing/2014/main" id="{A1A47B77-E29C-4DAA-B7DB-EA2EA2743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72DC6A-1C34-46F8-829C-68EBFD58F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C341D-A0B4-4B7C-8CC7-03DFDB8BA179}" type="slidenum">
              <a:rPr lang="en-US" smtClean="0"/>
              <a:t>‹#›</a:t>
            </a:fld>
            <a:endParaRPr lang="en-US"/>
          </a:p>
        </p:txBody>
      </p:sp>
    </p:spTree>
    <p:extLst>
      <p:ext uri="{BB962C8B-B14F-4D97-AF65-F5344CB8AC3E}">
        <p14:creationId xmlns:p14="http://schemas.microsoft.com/office/powerpoint/2010/main" val="869787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9/6/2021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708494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653B13-364F-4B43-AEDD-B3BB94BF4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D45F3C-6C61-4EAA-9D81-058DD4162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2A87A-1409-477C-8FC8-54AD924EF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EB42D-343E-455A-A758-8EEEC5E60F83}" type="datetimeFigureOut">
              <a:rPr lang="en-US" smtClean="0"/>
              <a:t>9/6/2021</a:t>
            </a:fld>
            <a:endParaRPr lang="en-US" dirty="0"/>
          </a:p>
        </p:txBody>
      </p:sp>
      <p:sp>
        <p:nvSpPr>
          <p:cNvPr id="5" name="Footer Placeholder 4">
            <a:extLst>
              <a:ext uri="{FF2B5EF4-FFF2-40B4-BE49-F238E27FC236}">
                <a16:creationId xmlns:a16="http://schemas.microsoft.com/office/drawing/2014/main" id="{B63B2AB5-B333-409D-9852-58BFC96F8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5650455-1403-410D-B862-D2F6BAD57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FF0E2-DBAF-40B7-8112-A67042AA3DD4}" type="slidenum">
              <a:rPr lang="en-US" smtClean="0"/>
              <a:t>‹#›</a:t>
            </a:fld>
            <a:endParaRPr lang="en-US" dirty="0"/>
          </a:p>
        </p:txBody>
      </p:sp>
    </p:spTree>
    <p:extLst>
      <p:ext uri="{BB962C8B-B14F-4D97-AF65-F5344CB8AC3E}">
        <p14:creationId xmlns:p14="http://schemas.microsoft.com/office/powerpoint/2010/main" val="28434864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m4a"/><Relationship Id="rId7" Type="http://schemas.openxmlformats.org/officeDocument/2006/relationships/image" Target="../media/image5.svg"/><Relationship Id="rId2" Type="http://schemas.microsoft.com/office/2007/relationships/media" Target="../media/media1.m4a"/><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4.xml"/><Relationship Id="rId7" Type="http://schemas.openxmlformats.org/officeDocument/2006/relationships/image" Target="../media/image6.emf"/><Relationship Id="rId2" Type="http://schemas.openxmlformats.org/officeDocument/2006/relationships/tags" Target="../tags/tag1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d.docs.live.net/c1c7942a58e0bd39/Desktop/WORKING%20DRAFTS%20OF%20EHR%20AC%20PPTS/SOAP%20note%20template%20.pdf" TargetMode="External"/><Relationship Id="rId4" Type="http://schemas.openxmlformats.org/officeDocument/2006/relationships/notesSlide" Target="../notesSlides/notesSlide15.xml"/><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9.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CtdNQ-sfKg8?feature=oembed" TargetMode="External"/><Relationship Id="rId1" Type="http://schemas.openxmlformats.org/officeDocument/2006/relationships/tags" Target="../tags/tag20.xml"/><Relationship Id="rId5" Type="http://schemas.openxmlformats.org/officeDocument/2006/relationships/image" Target="../media/image10.jpe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fsazEArBy2g?feature=oembed" TargetMode="External"/><Relationship Id="rId1" Type="http://schemas.openxmlformats.org/officeDocument/2006/relationships/tags" Target="../tags/tag21.xml"/><Relationship Id="rId5" Type="http://schemas.openxmlformats.org/officeDocument/2006/relationships/image" Target="../media/image11.jpe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2.m4a"/><Relationship Id="rId7" Type="http://schemas.openxmlformats.org/officeDocument/2006/relationships/image" Target="../media/image12.png"/><Relationship Id="rId2" Type="http://schemas.microsoft.com/office/2007/relationships/media" Target="../media/media2.m4a"/><Relationship Id="rId1" Type="http://schemas.openxmlformats.org/officeDocument/2006/relationships/tags" Target="../tags/tag23.xml"/><Relationship Id="rId6" Type="http://schemas.openxmlformats.org/officeDocument/2006/relationships/hyperlink" Target="http://lsqin.org/wp-content/uploads/2017/08/SBARTechniqueforCommunication.pdf" TargetMode="External"/><Relationship Id="rId5" Type="http://schemas.openxmlformats.org/officeDocument/2006/relationships/notesSlide" Target="../notesSlides/notesSlide22.xml"/><Relationship Id="rId4"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7.xml"/><Relationship Id="rId5" Type="http://schemas.openxmlformats.org/officeDocument/2006/relationships/hyperlink" Target="https://docs.google.com/forms/d/e/1FAIpQLSeT5-xG5vHpPzHG3txIdb7FiTrGRMOQ-3PhI4Kc8Y4qCAx9nQ/viewform" TargetMode="Externa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hyperlink" Target="https://ebookcentral-proquest-com.offcampus.lib.washington.edu/lib/washington/detail.action?pq-origsite=primo&amp;docID=4786249"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655DEBC-7E04-46DE-83E5-BF7910019C7D}"/>
              </a:ext>
            </a:extLst>
          </p:cNvPr>
          <p:cNvPicPr>
            <a:picLocks noChangeAspect="1"/>
          </p:cNvPicPr>
          <p:nvPr/>
        </p:nvPicPr>
        <p:blipFill rotWithShape="1">
          <a:blip r:embed="rId4"/>
          <a:srcRect t="20495"/>
          <a:stretch/>
        </p:blipFill>
        <p:spPr>
          <a:xfrm>
            <a:off x="-3047" y="16194"/>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B2B9DF-2DB9-4711-B795-086F6EFB1C88}"/>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Ambulatory Care EHR Inbox Simulation – Part 2    </a:t>
            </a:r>
          </a:p>
        </p:txBody>
      </p:sp>
      <p:sp>
        <p:nvSpPr>
          <p:cNvPr id="3" name="Subtitle 2">
            <a:extLst>
              <a:ext uri="{FF2B5EF4-FFF2-40B4-BE49-F238E27FC236}">
                <a16:creationId xmlns:a16="http://schemas.microsoft.com/office/drawing/2014/main" id="{B9A32870-C9D0-4976-B6F4-2B2CFF52241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Zoom session presentation </a:t>
            </a:r>
          </a:p>
        </p:txBody>
      </p:sp>
      <p:pic>
        <p:nvPicPr>
          <p:cNvPr id="4" name="Picture 2">
            <a:extLst>
              <a:ext uri="{FF2B5EF4-FFF2-40B4-BE49-F238E27FC236}">
                <a16:creationId xmlns:a16="http://schemas.microsoft.com/office/drawing/2014/main" id="{943CF8FF-7705-46C0-A419-390556F5C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023" y="6350722"/>
            <a:ext cx="4023361" cy="316217"/>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6DE1517B-A4B4-460A-937C-51B03A0613CF}"/>
              </a:ext>
            </a:extLst>
          </p:cNvPr>
          <p:cNvSpPr txBox="1">
            <a:spLocks/>
          </p:cNvSpPr>
          <p:nvPr/>
        </p:nvSpPr>
        <p:spPr>
          <a:xfrm>
            <a:off x="7799023" y="5883813"/>
            <a:ext cx="4107912" cy="67634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rgbClr val="3A1953"/>
                </a:solidFill>
                <a:latin typeface="+mj-lt"/>
              </a:rPr>
              <a:t>Laura Sabin Lopez BSN, RN, PHN</a:t>
            </a:r>
            <a:br>
              <a:rPr lang="en-US" sz="1400" dirty="0">
                <a:solidFill>
                  <a:srgbClr val="3A1953"/>
                </a:solidFill>
                <a:latin typeface="+mj-lt"/>
              </a:rPr>
            </a:br>
            <a:r>
              <a:rPr lang="en-US" sz="1400" dirty="0">
                <a:solidFill>
                  <a:srgbClr val="3A1953"/>
                </a:solidFill>
                <a:latin typeface="+mj-lt"/>
              </a:rPr>
              <a:t>M.S. Candidate, Clinical Informatics</a:t>
            </a:r>
            <a:br>
              <a:rPr lang="en-US" sz="1400" dirty="0">
                <a:solidFill>
                  <a:srgbClr val="3A1953"/>
                </a:solidFill>
                <a:latin typeface="+mj-lt"/>
              </a:rPr>
            </a:br>
            <a:endParaRPr lang="en-US" sz="2000" dirty="0">
              <a:solidFill>
                <a:srgbClr val="3A1953"/>
              </a:solidFill>
              <a:latin typeface="+mj-lt"/>
            </a:endParaRPr>
          </a:p>
        </p:txBody>
      </p:sp>
    </p:spTree>
    <p:custDataLst>
      <p:tags r:id="rId1"/>
    </p:custDataLst>
    <p:extLst>
      <p:ext uri="{BB962C8B-B14F-4D97-AF65-F5344CB8AC3E}">
        <p14:creationId xmlns:p14="http://schemas.microsoft.com/office/powerpoint/2010/main" val="219596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6" name="Rectangle 55">
            <a:extLst>
              <a:ext uri="{FF2B5EF4-FFF2-40B4-BE49-F238E27FC236}">
                <a16:creationId xmlns:a16="http://schemas.microsoft.com/office/drawing/2014/main" id="{C1A1C5D3-C053-4EE9-BE1A-419B6E27CC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57">
            <a:extLst>
              <a:ext uri="{FF2B5EF4-FFF2-40B4-BE49-F238E27FC236}">
                <a16:creationId xmlns:a16="http://schemas.microsoft.com/office/drawing/2014/main" id="{A3473CF9-37EB-43E7-89EF-D2D1C53D1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E45B76-B35E-4609-B0E0-813EAFADA305}"/>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a:t>Example Call </a:t>
            </a:r>
            <a:endParaRPr lang="en-US" dirty="0"/>
          </a:p>
        </p:txBody>
      </p:sp>
      <p:sp>
        <p:nvSpPr>
          <p:cNvPr id="60" name="Rectangle: Rounded Corners 59">
            <a:extLst>
              <a:ext uri="{FF2B5EF4-FFF2-40B4-BE49-F238E27FC236}">
                <a16:creationId xmlns:a16="http://schemas.microsoft.com/office/drawing/2014/main" id="{586B4EF9-43BA-4655-A6FF-1D8E21574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9" name="Graphic 48" descr="Receiver">
            <a:extLst>
              <a:ext uri="{FF2B5EF4-FFF2-40B4-BE49-F238E27FC236}">
                <a16:creationId xmlns:a16="http://schemas.microsoft.com/office/drawing/2014/main" id="{E3C4177E-BF25-4111-B8A2-31ADEC0198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047744" y="2139484"/>
            <a:ext cx="4096512" cy="4096512"/>
          </a:xfrm>
          <a:prstGeom prst="rect">
            <a:avLst/>
          </a:prstGeom>
        </p:spPr>
      </p:pic>
      <p:pic>
        <p:nvPicPr>
          <p:cNvPr id="6" name="audio_only_1">
            <a:hlinkClick r:id="" action="ppaction://media"/>
            <a:extLst>
              <a:ext uri="{FF2B5EF4-FFF2-40B4-BE49-F238E27FC236}">
                <a16:creationId xmlns:a16="http://schemas.microsoft.com/office/drawing/2014/main" id="{29C1369E-329B-4AB5-97E4-7706E4F8454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9885680" y="5852308"/>
            <a:ext cx="406400" cy="406400"/>
          </a:xfrm>
          <a:prstGeom prst="rect">
            <a:avLst/>
          </a:prstGeom>
        </p:spPr>
      </p:pic>
    </p:spTree>
    <p:custDataLst>
      <p:tags r:id="rId1"/>
    </p:custDataLst>
    <p:extLst>
      <p:ext uri="{BB962C8B-B14F-4D97-AF65-F5344CB8AC3E}">
        <p14:creationId xmlns:p14="http://schemas.microsoft.com/office/powerpoint/2010/main" val="220450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2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Debriefing</a:t>
            </a:r>
          </a:p>
        </p:txBody>
      </p:sp>
      <p:sp>
        <p:nvSpPr>
          <p:cNvPr id="3" name="Content Placeholder 2"/>
          <p:cNvSpPr>
            <a:spLocks noGrp="1"/>
          </p:cNvSpPr>
          <p:nvPr>
            <p:ph idx="1"/>
          </p:nvPr>
        </p:nvSpPr>
        <p:spPr/>
        <p:txBody>
          <a:bodyPr>
            <a:normAutofit fontScale="92500" lnSpcReduction="10000"/>
          </a:bodyPr>
          <a:lstStyle/>
          <a:p>
            <a:pPr lvl="0"/>
            <a:r>
              <a:rPr lang="en-US" dirty="0"/>
              <a:t>How well was the call organized?  Is there anything you would have done differently?</a:t>
            </a:r>
          </a:p>
          <a:p>
            <a:pPr lvl="0"/>
            <a:r>
              <a:rPr lang="en-US" dirty="0"/>
              <a:t>In what ways are telehealth technologies useful in providing care for this?  What limits or barriers does the technology present? </a:t>
            </a:r>
          </a:p>
          <a:p>
            <a:pPr lvl="0"/>
            <a:r>
              <a:rPr lang="en-US" dirty="0"/>
              <a:t>How could you protect patient confidentiality during your work and communications?  </a:t>
            </a:r>
          </a:p>
          <a:p>
            <a:pPr lvl="0"/>
            <a:r>
              <a:rPr lang="en-US" dirty="0"/>
              <a:t>If you were the patient, would this response have met your need?  What else would you have liked to have known?  </a:t>
            </a:r>
          </a:p>
          <a:p>
            <a:endParaRPr lang="en-US" dirty="0"/>
          </a:p>
        </p:txBody>
      </p:sp>
    </p:spTree>
    <p:custDataLst>
      <p:tags r:id="rId1"/>
    </p:custDataLst>
    <p:extLst>
      <p:ext uri="{BB962C8B-B14F-4D97-AF65-F5344CB8AC3E}">
        <p14:creationId xmlns:p14="http://schemas.microsoft.com/office/powerpoint/2010/main" val="1174692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Activity: SOAP Note</a:t>
            </a:r>
          </a:p>
        </p:txBody>
      </p:sp>
      <p:sp>
        <p:nvSpPr>
          <p:cNvPr id="7" name="Text Placeholder 6"/>
          <p:cNvSpPr>
            <a:spLocks noGrp="1"/>
          </p:cNvSpPr>
          <p:nvPr>
            <p:ph type="body" idx="1"/>
          </p:nvPr>
        </p:nvSpPr>
        <p:spPr/>
        <p:txBody>
          <a:bodyPr/>
          <a:lstStyle/>
          <a:p>
            <a:r>
              <a:rPr lang="en-US" dirty="0"/>
              <a:t>Break out rooms, in pairs.  10 minutes.</a:t>
            </a:r>
          </a:p>
        </p:txBody>
      </p:sp>
    </p:spTree>
    <p:custDataLst>
      <p:tags r:id="rId1"/>
    </p:custDataLst>
    <p:extLst>
      <p:ext uri="{BB962C8B-B14F-4D97-AF65-F5344CB8AC3E}">
        <p14:creationId xmlns:p14="http://schemas.microsoft.com/office/powerpoint/2010/main" val="2698377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0044EB-2341-4B73-BA7C-4727B139375C}"/>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Key points to remember</a:t>
            </a:r>
          </a:p>
        </p:txBody>
      </p:sp>
      <p:sp>
        <p:nvSpPr>
          <p:cNvPr id="11" name="Content Placeholder 2">
            <a:extLst>
              <a:ext uri="{FF2B5EF4-FFF2-40B4-BE49-F238E27FC236}">
                <a16:creationId xmlns:a16="http://schemas.microsoft.com/office/drawing/2014/main" id="{F11B536E-B4B7-4653-901E-D9626A74CEBA}"/>
              </a:ext>
            </a:extLst>
          </p:cNvPr>
          <p:cNvSpPr>
            <a:spLocks noGrp="1"/>
          </p:cNvSpPr>
          <p:nvPr>
            <p:ph idx="1"/>
          </p:nvPr>
        </p:nvSpPr>
        <p:spPr>
          <a:xfrm>
            <a:off x="1367624" y="2490436"/>
            <a:ext cx="9708995" cy="3567173"/>
          </a:xfrm>
        </p:spPr>
        <p:txBody>
          <a:bodyPr anchor="ctr">
            <a:normAutofit/>
          </a:bodyPr>
          <a:lstStyle/>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Calibri" panose="020F0502020204030204"/>
                <a:ea typeface="+mn-ea"/>
                <a:cs typeface="+mn-cs"/>
              </a:rPr>
              <a:t>Always know your state’s legal scope of practice and organizational policies and procedures regarding the nurse's role in telephone triage.</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Calibri" panose="020F0502020204030204"/>
                <a:ea typeface="+mn-ea"/>
                <a:cs typeface="+mn-cs"/>
              </a:rPr>
              <a:t>Consider all calls life threatening until proven otherwise</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Calibri" panose="020F0502020204030204"/>
                <a:ea typeface="+mn-ea"/>
                <a:cs typeface="+mn-cs"/>
              </a:rPr>
              <a:t>Err on the side of caution to avoid the risk in delaying treatment for potentially serious problems</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Calibri" panose="020F0502020204030204"/>
                <a:ea typeface="+mn-ea"/>
                <a:cs typeface="+mn-cs"/>
              </a:rPr>
              <a:t>Recognize knowledge deficits and use protocols to supplement knowledge to make appropriate triage decisions</a:t>
            </a:r>
          </a:p>
        </p:txBody>
      </p:sp>
    </p:spTree>
    <p:custDataLst>
      <p:tags r:id="rId1"/>
    </p:custDataLst>
    <p:extLst>
      <p:ext uri="{BB962C8B-B14F-4D97-AF65-F5344CB8AC3E}">
        <p14:creationId xmlns:p14="http://schemas.microsoft.com/office/powerpoint/2010/main" val="3323647468"/>
      </p:ext>
    </p:extLst>
  </p:cSld>
  <p:clrMapOvr>
    <a:masterClrMapping/>
  </p:clrMapOvr>
  <mc:AlternateContent xmlns:mc="http://schemas.openxmlformats.org/markup-compatibility/2006" xmlns:p14="http://schemas.microsoft.com/office/powerpoint/2010/main">
    <mc:Choice Requires="p14">
      <p:transition spd="slow" p14:dur="2000" advTm="48272"/>
    </mc:Choice>
    <mc:Fallback xmlns="">
      <p:transition spd="slow" advTm="4827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0044EB-2341-4B73-BA7C-4727B139375C}"/>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Key points to remember</a:t>
            </a:r>
          </a:p>
        </p:txBody>
      </p:sp>
      <p:sp>
        <p:nvSpPr>
          <p:cNvPr id="11" name="Content Placeholder 2">
            <a:extLst>
              <a:ext uri="{FF2B5EF4-FFF2-40B4-BE49-F238E27FC236}">
                <a16:creationId xmlns:a16="http://schemas.microsoft.com/office/drawing/2014/main" id="{F11B536E-B4B7-4653-901E-D9626A74CEBA}"/>
              </a:ext>
            </a:extLst>
          </p:cNvPr>
          <p:cNvSpPr>
            <a:spLocks noGrp="1"/>
          </p:cNvSpPr>
          <p:nvPr>
            <p:ph idx="1"/>
          </p:nvPr>
        </p:nvSpPr>
        <p:spPr>
          <a:xfrm>
            <a:off x="1367624" y="2490436"/>
            <a:ext cx="9708995" cy="3567173"/>
          </a:xfrm>
        </p:spPr>
        <p:txBody>
          <a:bodyPr anchor="ctr">
            <a:normAutofit/>
          </a:bodyPr>
          <a:lstStyle/>
          <a:p>
            <a:pPr marL="285750">
              <a:spcBef>
                <a:spcPts val="0"/>
              </a:spcBef>
              <a:spcAft>
                <a:spcPts val="600"/>
              </a:spcAft>
              <a:defRPr/>
            </a:pPr>
            <a:r>
              <a:rPr lang="en-US" sz="2600" dirty="0"/>
              <a:t>Review the chart prior to the call, check for any allergies, contraindications, and past medical history </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Calibri" panose="020F0502020204030204"/>
              </a:rPr>
              <a:t>Document the call, the advice given, and the patient’s response to that advice</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lang="en-US" sz="2600" dirty="0">
                <a:latin typeface="Calibri" panose="020F0502020204030204"/>
              </a:rPr>
              <a:t>Notify the provider per organizational protocol</a:t>
            </a:r>
            <a:endParaRPr kumimoji="0" lang="en-US" sz="2600" b="0" i="0" u="none" strike="noStrike" kern="1200" cap="none" spc="0" normalizeH="0" baseline="0" noProof="0" dirty="0">
              <a:ln>
                <a:noFill/>
              </a:ln>
              <a:effectLst/>
              <a:uLnTx/>
              <a:uFillTx/>
              <a:latin typeface="Calibri" panose="020F0502020204030204"/>
            </a:endParaRP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lang="en-US" sz="2600" dirty="0">
                <a:latin typeface="Calibri" panose="020F0502020204030204"/>
              </a:rPr>
              <a:t>Always cite your source</a:t>
            </a:r>
            <a:endParaRPr kumimoji="0" lang="en-US" sz="2600" b="0" i="0" u="none" strike="noStrike" kern="1200" cap="none" spc="0" normalizeH="0" baseline="0" noProof="0" dirty="0">
              <a:ln>
                <a:noFill/>
              </a:ln>
              <a:effectLst/>
              <a:uLnTx/>
              <a:uFillTx/>
              <a:latin typeface="Calibri" panose="020F0502020204030204"/>
            </a:endParaRPr>
          </a:p>
        </p:txBody>
      </p:sp>
    </p:spTree>
    <p:custDataLst>
      <p:tags r:id="rId1"/>
    </p:custDataLst>
    <p:extLst>
      <p:ext uri="{BB962C8B-B14F-4D97-AF65-F5344CB8AC3E}">
        <p14:creationId xmlns:p14="http://schemas.microsoft.com/office/powerpoint/2010/main" val="288429175"/>
      </p:ext>
    </p:extLst>
  </p:cSld>
  <p:clrMapOvr>
    <a:masterClrMapping/>
  </p:clrMapOvr>
  <mc:AlternateContent xmlns:mc="http://schemas.openxmlformats.org/markup-compatibility/2006" xmlns:p14="http://schemas.microsoft.com/office/powerpoint/2010/main">
    <mc:Choice Requires="p14">
      <p:transition spd="slow" p14:dur="2000" advTm="48272"/>
    </mc:Choice>
    <mc:Fallback xmlns="">
      <p:transition spd="slow" advTm="4827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627F-E762-4D85-9AE5-E12D1104D477}"/>
              </a:ext>
            </a:extLst>
          </p:cNvPr>
          <p:cNvSpPr>
            <a:spLocks noGrp="1"/>
          </p:cNvSpPr>
          <p:nvPr>
            <p:ph type="title"/>
          </p:nvPr>
        </p:nvSpPr>
        <p:spPr>
          <a:xfrm>
            <a:off x="1115567" y="548640"/>
            <a:ext cx="11019139" cy="1170157"/>
          </a:xfrm>
        </p:spPr>
        <p:txBody>
          <a:bodyPr>
            <a:noAutofit/>
          </a:bodyPr>
          <a:lstStyle/>
          <a:p>
            <a:r>
              <a:rPr lang="en-US" sz="3200" dirty="0"/>
              <a:t>Activity: Document a SOAP note (small group breakouts)</a:t>
            </a:r>
            <a:br>
              <a:rPr lang="en-US" sz="3200" dirty="0"/>
            </a:br>
            <a:endParaRPr lang="en-US" sz="3200" dirty="0"/>
          </a:p>
        </p:txBody>
      </p:sp>
      <p:graphicFrame>
        <p:nvGraphicFramePr>
          <p:cNvPr id="6" name="Diagram 5">
            <a:extLst>
              <a:ext uri="{FF2B5EF4-FFF2-40B4-BE49-F238E27FC236}">
                <a16:creationId xmlns:a16="http://schemas.microsoft.com/office/drawing/2014/main" id="{4B527E1F-5B80-4F80-BD62-10B45C69656E}"/>
              </a:ext>
            </a:extLst>
          </p:cNvPr>
          <p:cNvGraphicFramePr/>
          <p:nvPr>
            <p:extLst>
              <p:ext uri="{D42A27DB-BD31-4B8C-83A1-F6EECF244321}">
                <p14:modId xmlns:p14="http://schemas.microsoft.com/office/powerpoint/2010/main" val="2839701660"/>
              </p:ext>
            </p:extLst>
          </p:nvPr>
        </p:nvGraphicFramePr>
        <p:xfrm>
          <a:off x="2796419" y="2354146"/>
          <a:ext cx="6815093" cy="42322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1333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A897-D5DC-4750-ABA9-94EC0D620856}"/>
              </a:ext>
            </a:extLst>
          </p:cNvPr>
          <p:cNvSpPr>
            <a:spLocks noGrp="1"/>
          </p:cNvSpPr>
          <p:nvPr>
            <p:ph type="title"/>
          </p:nvPr>
        </p:nvSpPr>
        <p:spPr/>
        <p:txBody>
          <a:bodyPr/>
          <a:lstStyle/>
          <a:p>
            <a:r>
              <a:rPr lang="en-US" dirty="0"/>
              <a:t>Example SOAP note </a:t>
            </a:r>
          </a:p>
        </p:txBody>
      </p:sp>
      <p:graphicFrame>
        <p:nvGraphicFramePr>
          <p:cNvPr id="5" name="Content Placeholder 4">
            <a:hlinkClick r:id="rId5"/>
            <a:extLst>
              <a:ext uri="{FF2B5EF4-FFF2-40B4-BE49-F238E27FC236}">
                <a16:creationId xmlns:a16="http://schemas.microsoft.com/office/drawing/2014/main" id="{42654767-DA1F-4926-AD6D-F89967A54713}"/>
              </a:ext>
            </a:extLst>
          </p:cNvPr>
          <p:cNvGraphicFramePr>
            <a:graphicFrameLocks noGrp="1" noChangeAspect="1"/>
          </p:cNvGraphicFramePr>
          <p:nvPr>
            <p:ph idx="1"/>
            <p:extLst>
              <p:ext uri="{D42A27DB-BD31-4B8C-83A1-F6EECF244321}">
                <p14:modId xmlns:p14="http://schemas.microsoft.com/office/powerpoint/2010/main" val="659326985"/>
              </p:ext>
            </p:extLst>
          </p:nvPr>
        </p:nvGraphicFramePr>
        <p:xfrm>
          <a:off x="6612467" y="240052"/>
          <a:ext cx="5113867" cy="6617947"/>
        </p:xfrm>
        <a:graphic>
          <a:graphicData uri="http://schemas.openxmlformats.org/presentationml/2006/ole">
            <mc:AlternateContent xmlns:mc="http://schemas.openxmlformats.org/markup-compatibility/2006">
              <mc:Choice xmlns:v="urn:schemas-microsoft-com:vml" Requires="v">
                <p:oleObj spid="_x0000_s1034" name="Acrobat Document" r:id="rId6" imgW="3886007" imgH="5029040" progId="Acrobat.Document.DC">
                  <p:embed/>
                </p:oleObj>
              </mc:Choice>
              <mc:Fallback>
                <p:oleObj name="Acrobat Document" r:id="rId6" imgW="3886007" imgH="5029040" progId="Acrobat.Document.DC">
                  <p:embed/>
                  <p:pic>
                    <p:nvPicPr>
                      <p:cNvPr id="5" name="Content Placeholder 4">
                        <a:hlinkClick r:id="rId5"/>
                        <a:extLst>
                          <a:ext uri="{FF2B5EF4-FFF2-40B4-BE49-F238E27FC236}">
                            <a16:creationId xmlns:a16="http://schemas.microsoft.com/office/drawing/2014/main" id="{42654767-DA1F-4926-AD6D-F89967A54713}"/>
                          </a:ext>
                        </a:extLst>
                      </p:cNvPr>
                      <p:cNvPicPr/>
                      <p:nvPr/>
                    </p:nvPicPr>
                    <p:blipFill>
                      <a:blip r:embed="rId7"/>
                      <a:stretch>
                        <a:fillRect/>
                      </a:stretch>
                    </p:blipFill>
                    <p:spPr>
                      <a:xfrm>
                        <a:off x="6612467" y="240052"/>
                        <a:ext cx="5113867" cy="6617947"/>
                      </a:xfrm>
                      <a:prstGeom prst="rect">
                        <a:avLst/>
                      </a:prstGeom>
                    </p:spPr>
                  </p:pic>
                </p:oleObj>
              </mc:Fallback>
            </mc:AlternateContent>
          </a:graphicData>
        </a:graphic>
      </p:graphicFrame>
      <p:pic>
        <p:nvPicPr>
          <p:cNvPr id="7" name="Graphic 6" descr="Clipboard">
            <a:extLst>
              <a:ext uri="{FF2B5EF4-FFF2-40B4-BE49-F238E27FC236}">
                <a16:creationId xmlns:a16="http://schemas.microsoft.com/office/drawing/2014/main" id="{1B44F4C9-745D-4FFD-97F9-AEED62BEC3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104932" y="1690688"/>
            <a:ext cx="4474602" cy="4474602"/>
          </a:xfrm>
          <a:prstGeom prst="rect">
            <a:avLst/>
          </a:prstGeom>
        </p:spPr>
      </p:pic>
    </p:spTree>
    <p:custDataLst>
      <p:tags r:id="rId2"/>
    </p:custDataLst>
    <p:extLst>
      <p:ext uri="{BB962C8B-B14F-4D97-AF65-F5344CB8AC3E}">
        <p14:creationId xmlns:p14="http://schemas.microsoft.com/office/powerpoint/2010/main" val="3434635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SOAP Note Debriefing</a:t>
            </a:r>
          </a:p>
        </p:txBody>
      </p:sp>
      <p:sp>
        <p:nvSpPr>
          <p:cNvPr id="3" name="Content Placeholder 2"/>
          <p:cNvSpPr>
            <a:spLocks noGrp="1"/>
          </p:cNvSpPr>
          <p:nvPr>
            <p:ph idx="1"/>
          </p:nvPr>
        </p:nvSpPr>
        <p:spPr/>
        <p:txBody>
          <a:bodyPr/>
          <a:lstStyle/>
          <a:p>
            <a:endParaRPr lang="en-US" dirty="0"/>
          </a:p>
          <a:p>
            <a:r>
              <a:rPr lang="en-US" dirty="0"/>
              <a:t>What is the most important overall message to convey in the SOAP note? (i.e., what do you want to communicate to a health care worker who reads it in the future?)</a:t>
            </a:r>
          </a:p>
          <a:p>
            <a:endParaRPr lang="en-US" dirty="0"/>
          </a:p>
          <a:p>
            <a:r>
              <a:rPr lang="en-US" dirty="0"/>
              <a:t>Make SOAP Note as a whole group</a:t>
            </a:r>
          </a:p>
          <a:p>
            <a:endParaRPr lang="en-US" dirty="0"/>
          </a:p>
        </p:txBody>
      </p:sp>
    </p:spTree>
    <p:custDataLst>
      <p:tags r:id="rId1"/>
    </p:custDataLst>
    <p:extLst>
      <p:ext uri="{BB962C8B-B14F-4D97-AF65-F5344CB8AC3E}">
        <p14:creationId xmlns:p14="http://schemas.microsoft.com/office/powerpoint/2010/main" val="187716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3" descr="Empty speech bubbles">
            <a:extLst>
              <a:ext uri="{FF2B5EF4-FFF2-40B4-BE49-F238E27FC236}">
                <a16:creationId xmlns:a16="http://schemas.microsoft.com/office/drawing/2014/main" id="{4A8DF8C1-34B5-4D85-A973-F13EC742B9B0}"/>
              </a:ext>
            </a:extLst>
          </p:cNvPr>
          <p:cNvPicPr>
            <a:picLocks noChangeAspect="1"/>
          </p:cNvPicPr>
          <p:nvPr/>
        </p:nvPicPr>
        <p:blipFill rotWithShape="1">
          <a:blip r:embed="rId4">
            <a:extLst>
              <a:ext uri="{28A0092B-C50C-407E-A947-70E740481C1C}">
                <a14:useLocalDpi xmlns:a14="http://schemas.microsoft.com/office/drawing/2010/main" val="0"/>
              </a:ext>
            </a:extLst>
          </a:blip>
          <a:srcRect l="737" t="2283" r="16819" b="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p:cNvSpPr>
            <a:spLocks noGrp="1"/>
          </p:cNvSpPr>
          <p:nvPr>
            <p:ph type="ctrTitle"/>
          </p:nvPr>
        </p:nvSpPr>
        <p:spPr>
          <a:xfrm>
            <a:off x="477980" y="1122362"/>
            <a:ext cx="6424526" cy="3424557"/>
          </a:xfrm>
        </p:spPr>
        <p:txBody>
          <a:bodyPr anchor="b">
            <a:normAutofit/>
          </a:bodyPr>
          <a:lstStyle/>
          <a:p>
            <a:r>
              <a:rPr lang="en-US" sz="4800" dirty="0"/>
              <a:t>Activity: SBAR Team Communication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780541552"/>
      </p:ext>
    </p:extLst>
  </p:cSld>
  <p:clrMapOvr>
    <a:masterClrMapping/>
  </p:clrMapOvr>
  <mc:AlternateContent xmlns:mc="http://schemas.openxmlformats.org/markup-compatibility/2006" xmlns:p14="http://schemas.microsoft.com/office/powerpoint/2010/main">
    <mc:Choice Requires="p14">
      <p:transition spd="slow" p14:dur="2000" advTm="4949"/>
    </mc:Choice>
    <mc:Fallback xmlns="">
      <p:transition spd="slow" advTm="494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DDEBCBCF-8D39-4B47-AD11-C9753B083988}"/>
              </a:ext>
            </a:extLst>
          </p:cNvPr>
          <p:cNvPicPr>
            <a:picLocks noChangeAspect="1"/>
          </p:cNvPicPr>
          <p:nvPr/>
        </p:nvPicPr>
        <p:blipFill rotWithShape="1">
          <a:blip r:embed="rId4"/>
          <a:srcRect l="5571" r="10056" b="-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A02622A7-D6BA-49B3-A52C-24FEB80C107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SBAR Video: Do’s and Don’ts </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18871720"/>
      </p:ext>
    </p:extLst>
  </p:cSld>
  <p:clrMapOvr>
    <a:masterClrMapping/>
  </p:clrMapOvr>
  <mc:AlternateContent xmlns:mc="http://schemas.openxmlformats.org/markup-compatibility/2006" xmlns:p14="http://schemas.microsoft.com/office/powerpoint/2010/main">
    <mc:Choice Requires="p14">
      <p:transition spd="slow" p14:dur="2000" advTm="17389"/>
    </mc:Choice>
    <mc:Fallback xmlns="">
      <p:transition spd="slow" advTm="1738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a:xfrm>
            <a:off x="838200" y="2300755"/>
            <a:ext cx="10515600" cy="4351338"/>
          </a:xfrm>
        </p:spPr>
        <p:txBody>
          <a:bodyPr/>
          <a:lstStyle/>
          <a:p>
            <a:pPr marL="0" indent="0">
              <a:buNone/>
            </a:pPr>
            <a:r>
              <a:rPr lang="en-US" i="1" dirty="0"/>
              <a:t>This website is supported by the Health Resources and Services Administration (HRSA) of the U.S. Department of Health and Human Services (HHS) as part of an award totaling $2,090,495 with 0 percentage financed with non-governmental sources. The contents are those of the author(s) and do not necessarily represent the official views of, nor an endorsement, by HRSA, HHS or the U.S. Government.</a:t>
            </a:r>
            <a:endParaRPr lang="en-US" dirty="0"/>
          </a:p>
          <a:p>
            <a:endParaRPr lang="en-US" dirty="0"/>
          </a:p>
          <a:p>
            <a:pPr marL="0" indent="0">
              <a:buNone/>
            </a:pPr>
            <a:r>
              <a:rPr lang="en-US" dirty="0"/>
              <a:t>©2020, University of Washington School of Nursing, All rights reserved.</a:t>
            </a:r>
          </a:p>
        </p:txBody>
      </p:sp>
    </p:spTree>
    <p:custDataLst>
      <p:tags r:id="rId1"/>
    </p:custDataLst>
    <p:extLst>
      <p:ext uri="{BB962C8B-B14F-4D97-AF65-F5344CB8AC3E}">
        <p14:creationId xmlns:p14="http://schemas.microsoft.com/office/powerpoint/2010/main" val="167191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F2CA-E8B1-4C58-B829-BE7F00892C5D}"/>
              </a:ext>
            </a:extLst>
          </p:cNvPr>
          <p:cNvSpPr>
            <a:spLocks noGrp="1"/>
          </p:cNvSpPr>
          <p:nvPr>
            <p:ph type="title"/>
          </p:nvPr>
        </p:nvSpPr>
        <p:spPr/>
        <p:txBody>
          <a:bodyPr>
            <a:normAutofit fontScale="90000"/>
          </a:bodyPr>
          <a:lstStyle/>
          <a:p>
            <a:r>
              <a:rPr lang="en-US" b="0" i="0" dirty="0">
                <a:effectLst/>
                <a:latin typeface="Roboto"/>
              </a:rPr>
              <a:t>No SBAR: Ineffective communication</a:t>
            </a:r>
            <a:br>
              <a:rPr lang="en-US" b="0" i="0" dirty="0">
                <a:effectLst/>
                <a:latin typeface="Roboto"/>
              </a:rPr>
            </a:br>
            <a:endParaRPr lang="en-US" dirty="0"/>
          </a:p>
        </p:txBody>
      </p:sp>
      <p:pic>
        <p:nvPicPr>
          <p:cNvPr id="4" name="Online Media 3" title="No SBAR: Ineffective communication">
            <a:hlinkClick r:id="" action="ppaction://media"/>
            <a:extLst>
              <a:ext uri="{FF2B5EF4-FFF2-40B4-BE49-F238E27FC236}">
                <a16:creationId xmlns:a16="http://schemas.microsoft.com/office/drawing/2014/main" id="{CE6819AC-5F9C-4449-9C25-1D0E8F314F92}"/>
              </a:ext>
            </a:extLst>
          </p:cNvPr>
          <p:cNvPicPr>
            <a:picLocks noGrp="1" noRot="1" noChangeAspect="1"/>
          </p:cNvPicPr>
          <p:nvPr>
            <p:ph idx="1"/>
            <a:videoFile r:link="rId2"/>
          </p:nvPr>
        </p:nvPicPr>
        <p:blipFill>
          <a:blip r:embed="rId5"/>
          <a:stretch>
            <a:fillRect/>
          </a:stretch>
        </p:blipFill>
        <p:spPr>
          <a:xfrm>
            <a:off x="2969231" y="1903902"/>
            <a:ext cx="6277511" cy="4704595"/>
          </a:xfrm>
          <a:prstGeom prst="rect">
            <a:avLst/>
          </a:prstGeom>
        </p:spPr>
      </p:pic>
    </p:spTree>
    <p:custDataLst>
      <p:tags r:id="rId1"/>
    </p:custDataLst>
    <p:extLst>
      <p:ext uri="{BB962C8B-B14F-4D97-AF65-F5344CB8AC3E}">
        <p14:creationId xmlns:p14="http://schemas.microsoft.com/office/powerpoint/2010/main" val="306670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4119F-18A0-48FC-8E97-4C477C07D9B6}"/>
              </a:ext>
            </a:extLst>
          </p:cNvPr>
          <p:cNvSpPr>
            <a:spLocks noGrp="1"/>
          </p:cNvSpPr>
          <p:nvPr>
            <p:ph type="title"/>
          </p:nvPr>
        </p:nvSpPr>
        <p:spPr/>
        <p:txBody>
          <a:bodyPr>
            <a:normAutofit fontScale="90000"/>
          </a:bodyPr>
          <a:lstStyle/>
          <a:p>
            <a:r>
              <a:rPr lang="en-US" b="0" i="0" dirty="0">
                <a:effectLst/>
                <a:latin typeface="Roboto"/>
              </a:rPr>
              <a:t>SBAR: Effective communication</a:t>
            </a:r>
            <a:br>
              <a:rPr lang="en-US" b="0" i="0" dirty="0">
                <a:effectLst/>
                <a:latin typeface="Roboto"/>
              </a:rPr>
            </a:br>
            <a:endParaRPr lang="en-US" dirty="0"/>
          </a:p>
        </p:txBody>
      </p:sp>
      <p:pic>
        <p:nvPicPr>
          <p:cNvPr id="4" name="Online Media 3" title="SBAR: Effective communication">
            <a:hlinkClick r:id="" action="ppaction://media"/>
            <a:extLst>
              <a:ext uri="{FF2B5EF4-FFF2-40B4-BE49-F238E27FC236}">
                <a16:creationId xmlns:a16="http://schemas.microsoft.com/office/drawing/2014/main" id="{5E4AB589-424C-47EC-920D-ADA01EC3F45F}"/>
              </a:ext>
            </a:extLst>
          </p:cNvPr>
          <p:cNvPicPr>
            <a:picLocks noGrp="1" noRot="1" noChangeAspect="1"/>
          </p:cNvPicPr>
          <p:nvPr>
            <p:ph idx="1"/>
            <a:videoFile r:link="rId2"/>
          </p:nvPr>
        </p:nvPicPr>
        <p:blipFill>
          <a:blip r:embed="rId5"/>
          <a:stretch>
            <a:fillRect/>
          </a:stretch>
        </p:blipFill>
        <p:spPr>
          <a:xfrm>
            <a:off x="3123344" y="2019400"/>
            <a:ext cx="6284954" cy="4710173"/>
          </a:xfrm>
          <a:prstGeom prst="rect">
            <a:avLst/>
          </a:prstGeom>
        </p:spPr>
      </p:pic>
    </p:spTree>
    <p:custDataLst>
      <p:tags r:id="rId1"/>
    </p:custDataLst>
    <p:extLst>
      <p:ext uri="{BB962C8B-B14F-4D97-AF65-F5344CB8AC3E}">
        <p14:creationId xmlns:p14="http://schemas.microsoft.com/office/powerpoint/2010/main" val="330956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0880-465D-447B-990B-94630261A81B}"/>
              </a:ext>
            </a:extLst>
          </p:cNvPr>
          <p:cNvSpPr>
            <a:spLocks noGrp="1"/>
          </p:cNvSpPr>
          <p:nvPr>
            <p:ph type="title"/>
          </p:nvPr>
        </p:nvSpPr>
        <p:spPr/>
        <p:txBody>
          <a:bodyPr/>
          <a:lstStyle/>
          <a:p>
            <a:r>
              <a:rPr lang="en-US" dirty="0"/>
              <a:t>Small Group Break Out – 10-15 min</a:t>
            </a:r>
          </a:p>
        </p:txBody>
      </p:sp>
      <p:sp>
        <p:nvSpPr>
          <p:cNvPr id="3" name="Content Placeholder 2">
            <a:extLst>
              <a:ext uri="{FF2B5EF4-FFF2-40B4-BE49-F238E27FC236}">
                <a16:creationId xmlns:a16="http://schemas.microsoft.com/office/drawing/2014/main" id="{3927ED0A-6E19-4CAE-B240-432DFA34167B}"/>
              </a:ext>
            </a:extLst>
          </p:cNvPr>
          <p:cNvSpPr>
            <a:spLocks noGrp="1"/>
          </p:cNvSpPr>
          <p:nvPr>
            <p:ph idx="1"/>
          </p:nvPr>
        </p:nvSpPr>
        <p:spPr>
          <a:xfrm>
            <a:off x="630315" y="2317072"/>
            <a:ext cx="10653381" cy="3855128"/>
          </a:xfrm>
        </p:spPr>
        <p:txBody>
          <a:bodyPr>
            <a:normAutofit fontScale="92500" lnSpcReduction="10000"/>
          </a:bodyPr>
          <a:lstStyle/>
          <a:p>
            <a:pPr marL="0" indent="0">
              <a:buNone/>
            </a:pPr>
            <a:r>
              <a:rPr lang="en-US" dirty="0"/>
              <a:t>You are now going to notify the behavioral health provider Dr. Perkins that you have added  Damon to her schedule. You will also notify Dr.</a:t>
            </a:r>
            <a:r>
              <a:rPr kumimoji="0" lang="en-US" sz="2800" b="0" i="0" u="none" strike="noStrike" kern="1200" cap="none" spc="0" normalizeH="0" baseline="0" noProof="0" dirty="0">
                <a:ln>
                  <a:noFill/>
                </a:ln>
                <a:effectLst/>
                <a:uLnTx/>
                <a:uFillTx/>
                <a:ea typeface="Times New Roman" panose="02020603050405020304" pitchFamily="18" charset="0"/>
                <a:cs typeface="Calibri" panose="020F0502020204030204" pitchFamily="34" charset="0"/>
              </a:rPr>
              <a:t> Abdullahi in the routing comments in your message.</a:t>
            </a:r>
            <a:endParaRPr lang="en-US" dirty="0">
              <a:ea typeface="Calibri" panose="020F0502020204030204" pitchFamily="34" charset="0"/>
              <a:cs typeface="Calibri" panose="020F0502020204030204" pitchFamily="34" charset="0"/>
            </a:endParaRPr>
          </a:p>
          <a:p>
            <a:pPr marL="0" indent="0">
              <a:buNone/>
            </a:pPr>
            <a:r>
              <a:rPr kumimoji="0" lang="en-US" sz="2800" b="0" i="0" u="none" strike="noStrike" kern="1200" cap="none" spc="0" normalizeH="0" baseline="0" noProof="0" dirty="0">
                <a:ln>
                  <a:noFill/>
                </a:ln>
                <a:effectLst/>
                <a:uLnTx/>
                <a:uFillTx/>
                <a:ea typeface="Calibri" panose="020F0502020204030204" pitchFamily="34" charset="0"/>
                <a:cs typeface="Calibri" panose="020F0502020204030204" pitchFamily="34" charset="0"/>
              </a:rPr>
              <a:t>In </a:t>
            </a:r>
            <a:r>
              <a:rPr kumimoji="0" lang="en-US" sz="2800" b="0" i="0" u="none" strike="noStrike" kern="1200" cap="none" spc="0" normalizeH="0" baseline="0" noProof="0" dirty="0" err="1">
                <a:ln>
                  <a:noFill/>
                </a:ln>
                <a:effectLst/>
                <a:uLnTx/>
                <a:uFillTx/>
                <a:ea typeface="Calibri" panose="020F0502020204030204" pitchFamily="34" charset="0"/>
                <a:cs typeface="Calibri" panose="020F0502020204030204" pitchFamily="34" charset="0"/>
              </a:rPr>
              <a:t>sma</a:t>
            </a:r>
            <a:r>
              <a:rPr lang="en-US" dirty="0" err="1">
                <a:ea typeface="Calibri" panose="020F0502020204030204" pitchFamily="34" charset="0"/>
                <a:cs typeface="Calibri" panose="020F0502020204030204" pitchFamily="34" charset="0"/>
              </a:rPr>
              <a:t>ll</a:t>
            </a:r>
            <a:r>
              <a:rPr lang="en-US" dirty="0">
                <a:ea typeface="Calibri" panose="020F0502020204030204" pitchFamily="34" charset="0"/>
                <a:cs typeface="Calibri" panose="020F0502020204030204" pitchFamily="34" charset="0"/>
              </a:rPr>
              <a:t> groups, create an SBAR for the behavioral health provider Dr. Perkins explaining the situation, Background, Assessment, and Recommendation. </a:t>
            </a:r>
          </a:p>
          <a:p>
            <a:pPr marL="0" indent="0">
              <a:buNone/>
            </a:pPr>
            <a:r>
              <a:rPr lang="en-US" dirty="0">
                <a:ea typeface="Calibri" panose="020F0502020204030204" pitchFamily="34" charset="0"/>
                <a:cs typeface="Calibri" panose="020F0502020204030204" pitchFamily="34" charset="0"/>
              </a:rPr>
              <a:t> </a:t>
            </a:r>
          </a:p>
          <a:p>
            <a:pPr marL="0" indent="0">
              <a:buNone/>
            </a:pPr>
            <a:r>
              <a:rPr lang="en-US" dirty="0">
                <a:ea typeface="Calibri" panose="020F0502020204030204" pitchFamily="34" charset="0"/>
                <a:cs typeface="Calibri" panose="020F0502020204030204" pitchFamily="34" charset="0"/>
              </a:rPr>
              <a:t>Then document the routing note to the PCP </a:t>
            </a:r>
          </a:p>
          <a:p>
            <a:pPr marL="0" indent="0">
              <a:buNone/>
            </a:pPr>
            <a:endParaRPr kumimoji="0" lang="en-US" sz="28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219926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F400-09E2-493A-B6ED-CE52989BC206}"/>
              </a:ext>
            </a:extLst>
          </p:cNvPr>
          <p:cNvSpPr>
            <a:spLocks noGrp="1"/>
          </p:cNvSpPr>
          <p:nvPr>
            <p:ph type="title"/>
          </p:nvPr>
        </p:nvSpPr>
        <p:spPr/>
        <p:txBody>
          <a:bodyPr/>
          <a:lstStyle/>
          <a:p>
            <a:r>
              <a:rPr lang="en-US" dirty="0"/>
              <a:t>Activity: SBAR tool with template </a:t>
            </a:r>
          </a:p>
        </p:txBody>
      </p:sp>
      <p:sp>
        <p:nvSpPr>
          <p:cNvPr id="3" name="Content Placeholder 2">
            <a:extLst>
              <a:ext uri="{FF2B5EF4-FFF2-40B4-BE49-F238E27FC236}">
                <a16:creationId xmlns:a16="http://schemas.microsoft.com/office/drawing/2014/main" id="{1B2E82DD-9164-42E3-BAA5-BB533BADD628}"/>
              </a:ext>
            </a:extLst>
          </p:cNvPr>
          <p:cNvSpPr>
            <a:spLocks noGrp="1"/>
          </p:cNvSpPr>
          <p:nvPr>
            <p:ph idx="1"/>
          </p:nvPr>
        </p:nvSpPr>
        <p:spPr>
          <a:xfrm>
            <a:off x="1115568" y="2016848"/>
            <a:ext cx="10168128" cy="3694176"/>
          </a:xfrm>
        </p:spPr>
        <p:txBody>
          <a:bodyPr/>
          <a:lstStyle/>
          <a:p>
            <a:pPr marL="0" indent="0">
              <a:buNone/>
            </a:pPr>
            <a:r>
              <a:rPr lang="en-US" b="0" i="0" u="sng" dirty="0">
                <a:solidFill>
                  <a:srgbClr val="660099"/>
                </a:solidFill>
                <a:effectLst/>
                <a:latin typeface="Roboto"/>
                <a:hlinkClick r:id="rId6"/>
              </a:rPr>
              <a:t>SBAR: Situation-Background- Assessment-Recommendation</a:t>
            </a:r>
          </a:p>
          <a:p>
            <a:pPr marL="0" indent="0">
              <a:buNone/>
            </a:pPr>
            <a:endParaRPr lang="en-US" dirty="0"/>
          </a:p>
        </p:txBody>
      </p:sp>
      <p:sp>
        <p:nvSpPr>
          <p:cNvPr id="5" name="TextBox 4">
            <a:extLst>
              <a:ext uri="{FF2B5EF4-FFF2-40B4-BE49-F238E27FC236}">
                <a16:creationId xmlns:a16="http://schemas.microsoft.com/office/drawing/2014/main" id="{F2A89AF0-BC75-4D9E-AADF-ED07E7EE93B4}"/>
              </a:ext>
            </a:extLst>
          </p:cNvPr>
          <p:cNvSpPr txBox="1"/>
          <p:nvPr/>
        </p:nvSpPr>
        <p:spPr>
          <a:xfrm>
            <a:off x="184472" y="6519446"/>
            <a:ext cx="1008861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Institute for Healthcare Improvement ∙ ihi.org | This SBAR tool was developed by Kaiser Permanente. </a:t>
            </a:r>
            <a:endParaRPr kumimoji="0" lang="en-US" sz="16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E79B59D2-9378-4230-A576-8A78115001BC}"/>
              </a:ext>
            </a:extLst>
          </p:cNvPr>
          <p:cNvPicPr>
            <a:picLocks noChangeAspect="1"/>
          </p:cNvPicPr>
          <p:nvPr/>
        </p:nvPicPr>
        <p:blipFill>
          <a:blip r:embed="rId7"/>
          <a:stretch>
            <a:fillRect/>
          </a:stretch>
        </p:blipFill>
        <p:spPr>
          <a:xfrm>
            <a:off x="3205053" y="2657722"/>
            <a:ext cx="6058217" cy="3747249"/>
          </a:xfrm>
          <a:prstGeom prst="rect">
            <a:avLst/>
          </a:prstGeom>
        </p:spPr>
      </p:pic>
      <p:pic>
        <p:nvPicPr>
          <p:cNvPr id="8" name="Audio 7">
            <a:hlinkClick r:id="" action="ppaction://media"/>
            <a:extLst>
              <a:ext uri="{FF2B5EF4-FFF2-40B4-BE49-F238E27FC236}">
                <a16:creationId xmlns:a16="http://schemas.microsoft.com/office/drawing/2014/main" id="{F5FC0C50-3AC1-487B-85C4-61913E3DB4A3}"/>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021718701"/>
      </p:ext>
    </p:extLst>
  </p:cSld>
  <p:clrMapOvr>
    <a:masterClrMapping/>
  </p:clrMapOvr>
  <mc:AlternateContent xmlns:mc="http://schemas.openxmlformats.org/markup-compatibility/2006" xmlns:p14="http://schemas.microsoft.com/office/powerpoint/2010/main">
    <mc:Choice Requires="p14">
      <p:transition spd="slow" p14:dur="2000" advTm="15494"/>
    </mc:Choice>
    <mc:Fallback xmlns="">
      <p:transition spd="slow" advTm="154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SBAR Debriefing</a:t>
            </a:r>
          </a:p>
        </p:txBody>
      </p:sp>
      <p:sp>
        <p:nvSpPr>
          <p:cNvPr id="3" name="Content Placeholder 2"/>
          <p:cNvSpPr>
            <a:spLocks noGrp="1"/>
          </p:cNvSpPr>
          <p:nvPr>
            <p:ph idx="1"/>
          </p:nvPr>
        </p:nvSpPr>
        <p:spPr/>
        <p:txBody>
          <a:bodyPr/>
          <a:lstStyle/>
          <a:p>
            <a:pPr lvl="0"/>
            <a:r>
              <a:rPr lang="en-US" dirty="0"/>
              <a:t>How did the SBAR go?  What went well?  What could have been done differently? </a:t>
            </a:r>
          </a:p>
          <a:p>
            <a:pPr lvl="0"/>
            <a:r>
              <a:rPr lang="en-US" dirty="0"/>
              <a:t>What was your thought process in arriving at your recommendation?  How does it help the provider to include “Recommendation” in the SBAR?</a:t>
            </a:r>
          </a:p>
          <a:p>
            <a:pPr lvl="0"/>
            <a:endParaRPr lang="en-US" dirty="0"/>
          </a:p>
          <a:p>
            <a:endParaRPr lang="en-US" dirty="0"/>
          </a:p>
        </p:txBody>
      </p:sp>
    </p:spTree>
    <p:custDataLst>
      <p:tags r:id="rId1"/>
    </p:custDataLst>
    <p:extLst>
      <p:ext uri="{BB962C8B-B14F-4D97-AF65-F5344CB8AC3E}">
        <p14:creationId xmlns:p14="http://schemas.microsoft.com/office/powerpoint/2010/main" val="2898283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Debriefing of the Overall Simulation</a:t>
            </a:r>
          </a:p>
        </p:txBody>
      </p:sp>
      <p:sp>
        <p:nvSpPr>
          <p:cNvPr id="3" name="Content Placeholder 2"/>
          <p:cNvSpPr>
            <a:spLocks noGrp="1"/>
          </p:cNvSpPr>
          <p:nvPr>
            <p:ph idx="1"/>
          </p:nvPr>
        </p:nvSpPr>
        <p:spPr/>
        <p:txBody>
          <a:bodyPr>
            <a:normAutofit/>
          </a:bodyPr>
          <a:lstStyle/>
          <a:p>
            <a:r>
              <a:rPr lang="en-US" dirty="0"/>
              <a:t>How would you describe your experience with this simulation?  </a:t>
            </a:r>
          </a:p>
          <a:p>
            <a:r>
              <a:rPr lang="en-US" dirty="0"/>
              <a:t>How did this change or expand your understanding of the ambulatory care nurse role?</a:t>
            </a:r>
          </a:p>
          <a:p>
            <a:r>
              <a:rPr lang="en-US" dirty="0"/>
              <a:t>How can you promote equity of ambulatory care using telehealth technologies?  How could these technologies contribute to inequity?</a:t>
            </a:r>
          </a:p>
          <a:p>
            <a:endParaRPr lang="en-US" dirty="0"/>
          </a:p>
        </p:txBody>
      </p:sp>
    </p:spTree>
    <p:custDataLst>
      <p:tags r:id="rId1"/>
    </p:custDataLst>
    <p:extLst>
      <p:ext uri="{BB962C8B-B14F-4D97-AF65-F5344CB8AC3E}">
        <p14:creationId xmlns:p14="http://schemas.microsoft.com/office/powerpoint/2010/main" val="2822314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How well did you achieve the learning objectives?  What else do you think you need to do to address unmet learning objectives?</a:t>
            </a:r>
          </a:p>
        </p:txBody>
      </p:sp>
      <p:sp>
        <p:nvSpPr>
          <p:cNvPr id="3" name="Content Placeholder 2"/>
          <p:cNvSpPr>
            <a:spLocks noGrp="1"/>
          </p:cNvSpPr>
          <p:nvPr>
            <p:ph idx="1"/>
          </p:nvPr>
        </p:nvSpPr>
        <p:spPr>
          <a:xfrm>
            <a:off x="1115568" y="2478024"/>
            <a:ext cx="10168128" cy="4270734"/>
          </a:xfrm>
        </p:spPr>
        <p:txBody>
          <a:bodyPr>
            <a:normAutofit fontScale="77500" lnSpcReduction="20000"/>
          </a:bodyPr>
          <a:lstStyle/>
          <a:p>
            <a:pPr marL="0" indent="0">
              <a:buNone/>
            </a:pPr>
            <a:r>
              <a:rPr lang="en-US" sz="3200" dirty="0"/>
              <a:t>Learning Objectives:</a:t>
            </a:r>
          </a:p>
          <a:p>
            <a:pPr lvl="0"/>
            <a:r>
              <a:rPr lang="en-US" dirty="0"/>
              <a:t>Describe the role of the nurse in managing and responding to patient messages received through electronic communication.</a:t>
            </a:r>
          </a:p>
          <a:p>
            <a:pPr lvl="0"/>
            <a:r>
              <a:rPr lang="en-US" dirty="0"/>
              <a:t>Prioritize patient messages using the triage principles and the nursing process to emphasize patient safety.</a:t>
            </a:r>
          </a:p>
          <a:p>
            <a:pPr lvl="0"/>
            <a:r>
              <a:rPr lang="en-US" dirty="0"/>
              <a:t>Formulate typed and verbal responses to patients’ electronic communications that are clear, sensitive, and specific.</a:t>
            </a:r>
          </a:p>
          <a:p>
            <a:pPr lvl="0"/>
            <a:r>
              <a:rPr lang="en-US" dirty="0"/>
              <a:t>Document nursing care provided through EHR contact, with telephone or electronic follow-up, using a standardized charting approach.</a:t>
            </a:r>
          </a:p>
          <a:p>
            <a:pPr lvl="0"/>
            <a:r>
              <a:rPr lang="en-US" dirty="0"/>
              <a:t>Provide a clear and succinct report to an interprofessional healthcare worker using the SBAR format.</a:t>
            </a:r>
          </a:p>
        </p:txBody>
      </p:sp>
    </p:spTree>
    <p:extLst>
      <p:ext uri="{BB962C8B-B14F-4D97-AF65-F5344CB8AC3E}">
        <p14:creationId xmlns:p14="http://schemas.microsoft.com/office/powerpoint/2010/main" val="3175972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a:t>
            </a:r>
          </a:p>
        </p:txBody>
      </p:sp>
      <p:sp>
        <p:nvSpPr>
          <p:cNvPr id="3" name="Content Placeholder 2"/>
          <p:cNvSpPr>
            <a:spLocks noGrp="1"/>
          </p:cNvSpPr>
          <p:nvPr>
            <p:ph idx="1"/>
          </p:nvPr>
        </p:nvSpPr>
        <p:spPr/>
        <p:txBody>
          <a:bodyPr/>
          <a:lstStyle/>
          <a:p>
            <a:pPr lvl="0"/>
            <a:r>
              <a:rPr lang="en-US" dirty="0"/>
              <a:t>What is one thing you learned that you will take into your practice?</a:t>
            </a:r>
          </a:p>
        </p:txBody>
      </p:sp>
    </p:spTree>
    <p:custDataLst>
      <p:tags r:id="rId1"/>
    </p:custDataLst>
    <p:extLst>
      <p:ext uri="{BB962C8B-B14F-4D97-AF65-F5344CB8AC3E}">
        <p14:creationId xmlns:p14="http://schemas.microsoft.com/office/powerpoint/2010/main" val="2031225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FB82883-1DC0-4BE1-A607-009095F33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lock of seagulls flying in the sky&#10;&#10;Description automatically generated">
            <a:extLst>
              <a:ext uri="{FF2B5EF4-FFF2-40B4-BE49-F238E27FC236}">
                <a16:creationId xmlns:a16="http://schemas.microsoft.com/office/drawing/2014/main" id="{92AA50AF-EFC7-4F5C-8EA5-F200C9E9DA3F}"/>
              </a:ext>
            </a:extLst>
          </p:cNvPr>
          <p:cNvPicPr>
            <a:picLocks noChangeAspect="1"/>
          </p:cNvPicPr>
          <p:nvPr/>
        </p:nvPicPr>
        <p:blipFill rotWithShape="1">
          <a:blip r:embed="rId4"/>
          <a:srcRect b="16357"/>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9FA98EAA-A866-4C95-A2A8-44E46FBAD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40000"/>
                </a:schemeClr>
              </a:gs>
              <a:gs pos="100000">
                <a:schemeClr val="tx1">
                  <a:alpha val="8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BE287-257F-4CA7-A95C-8E43381F7650}"/>
              </a:ext>
            </a:extLst>
          </p:cNvPr>
          <p:cNvSpPr>
            <a:spLocks noGrp="1"/>
          </p:cNvSpPr>
          <p:nvPr>
            <p:ph type="title"/>
          </p:nvPr>
        </p:nvSpPr>
        <p:spPr>
          <a:xfrm>
            <a:off x="2103121" y="4727173"/>
            <a:ext cx="7985759" cy="868823"/>
          </a:xfrm>
        </p:spPr>
        <p:txBody>
          <a:bodyPr vert="horz" lIns="91440" tIns="45720" rIns="91440" bIns="45720" rtlCol="0" anchor="b">
            <a:normAutofit/>
          </a:bodyPr>
          <a:lstStyle/>
          <a:p>
            <a:pPr algn="ctr"/>
            <a:r>
              <a:rPr lang="en-US" dirty="0">
                <a:solidFill>
                  <a:schemeClr val="bg1"/>
                </a:solidFill>
                <a:hlinkClick r:id="rId5"/>
              </a:rPr>
              <a:t>Evaluation</a:t>
            </a:r>
            <a:r>
              <a:rPr lang="en-US" dirty="0">
                <a:solidFill>
                  <a:schemeClr val="bg1"/>
                </a:solidFill>
              </a:rPr>
              <a:t> </a:t>
            </a:r>
          </a:p>
        </p:txBody>
      </p:sp>
    </p:spTree>
    <p:custDataLst>
      <p:tags r:id="rId1"/>
    </p:custDataLst>
    <p:extLst>
      <p:ext uri="{BB962C8B-B14F-4D97-AF65-F5344CB8AC3E}">
        <p14:creationId xmlns:p14="http://schemas.microsoft.com/office/powerpoint/2010/main" val="380979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6E607667-0837-4BF4-A004-028E55AB7CF9}"/>
              </a:ext>
            </a:extLst>
          </p:cNvPr>
          <p:cNvSpPr>
            <a:spLocks noGrp="1"/>
          </p:cNvSpPr>
          <p:nvPr>
            <p:ph type="title"/>
          </p:nvPr>
        </p:nvSpPr>
        <p:spPr>
          <a:xfrm>
            <a:off x="5080216" y="1076324"/>
            <a:ext cx="6272784" cy="1535051"/>
          </a:xfrm>
        </p:spPr>
        <p:txBody>
          <a:bodyPr anchor="b">
            <a:normAutofit/>
          </a:bodyPr>
          <a:lstStyle/>
          <a:p>
            <a:r>
              <a:rPr lang="en-US" sz="5200"/>
              <a:t>SIMULATION </a:t>
            </a:r>
          </a:p>
        </p:txBody>
      </p:sp>
      <p:pic>
        <p:nvPicPr>
          <p:cNvPr id="18" name="Picture 4">
            <a:extLst>
              <a:ext uri="{FF2B5EF4-FFF2-40B4-BE49-F238E27FC236}">
                <a16:creationId xmlns:a16="http://schemas.microsoft.com/office/drawing/2014/main" id="{AA33EFFC-EBA7-4CB2-A02B-C5B4F41EE895}"/>
              </a:ext>
            </a:extLst>
          </p:cNvPr>
          <p:cNvPicPr>
            <a:picLocks noChangeAspect="1"/>
          </p:cNvPicPr>
          <p:nvPr/>
        </p:nvPicPr>
        <p:blipFill rotWithShape="1">
          <a:blip r:embed="rId4"/>
          <a:srcRect l="32325" r="30722"/>
          <a:stretch/>
        </p:blipFill>
        <p:spPr>
          <a:xfrm>
            <a:off x="20" y="10"/>
            <a:ext cx="4505305" cy="6857990"/>
          </a:xfrm>
          <a:prstGeom prst="rect">
            <a:avLst/>
          </a:prstGeom>
        </p:spPr>
      </p:pic>
      <p:sp>
        <p:nvSpPr>
          <p:cNvPr id="19" name="Rectangle 10">
            <a:extLst>
              <a:ext uri="{FF2B5EF4-FFF2-40B4-BE49-F238E27FC236}">
                <a16:creationId xmlns:a16="http://schemas.microsoft.com/office/drawing/2014/main" id="{EABAD4DA-87BA-4F70-9EF0-45C6BCF17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ontent Placeholder 2">
            <a:extLst>
              <a:ext uri="{FF2B5EF4-FFF2-40B4-BE49-F238E27FC236}">
                <a16:creationId xmlns:a16="http://schemas.microsoft.com/office/drawing/2014/main" id="{F214AA01-6D56-488A-A4A8-0065F6AC652E}"/>
              </a:ext>
            </a:extLst>
          </p:cNvPr>
          <p:cNvSpPr>
            <a:spLocks noGrp="1"/>
          </p:cNvSpPr>
          <p:nvPr>
            <p:ph idx="1"/>
          </p:nvPr>
        </p:nvSpPr>
        <p:spPr>
          <a:xfrm>
            <a:off x="4989250" y="3049990"/>
            <a:ext cx="6966702" cy="3460813"/>
          </a:xfrm>
        </p:spPr>
        <p:txBody>
          <a:bodyPr>
            <a:normAutofit fontScale="62500" lnSpcReduction="20000"/>
          </a:bodyPr>
          <a:lstStyle/>
          <a:p>
            <a:pPr>
              <a:spcBef>
                <a:spcPts val="0"/>
              </a:spcBef>
              <a:buFont typeface="Wingdings" panose="05000000000000000000" pitchFamily="2" charset="2"/>
              <a:buChar char="ü"/>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1800" dirty="0"/>
              <a:t>Required text: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hlinkClick r:id="rId5"/>
              </a:rPr>
              <a:t>Telephone Triage Protocols for Nurses / Edition 5 by Julie Briggs RN, BSN, MHA</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1800" dirty="0"/>
              <a:t>EHR in ambulatory care lecture module 1.0 </a:t>
            </a:r>
            <a:r>
              <a:rPr lang="en-US" sz="1800" dirty="0" err="1"/>
              <a:t>hrs</a:t>
            </a:r>
            <a:endParaRPr lang="en-US" sz="1800" dirty="0"/>
          </a:p>
          <a:p>
            <a:pPr>
              <a:buFont typeface="Wingdings" panose="05000000000000000000" pitchFamily="2" charset="2"/>
              <a:buChar char="ü"/>
            </a:pPr>
            <a:r>
              <a:rPr lang="en-US" sz="1800" dirty="0"/>
              <a:t>Before class </a:t>
            </a:r>
            <a:r>
              <a:rPr lang="en-US" sz="1800" i="1" dirty="0"/>
              <a:t>simulation module</a:t>
            </a:r>
            <a:r>
              <a:rPr lang="en-US" sz="1800" dirty="0"/>
              <a:t>: Inbox basics and message prioritization 0.5 hours</a:t>
            </a:r>
          </a:p>
          <a:p>
            <a:pPr marL="0" indent="0">
              <a:buNone/>
            </a:pPr>
            <a:endParaRPr lang="en-US" sz="1800" dirty="0"/>
          </a:p>
          <a:p>
            <a:r>
              <a:rPr lang="en-US" sz="2600" b="1" dirty="0"/>
              <a:t>Triage call video demonstration</a:t>
            </a:r>
          </a:p>
          <a:p>
            <a:r>
              <a:rPr lang="en-US" sz="2600" b="1" dirty="0"/>
              <a:t>Activity: Document a SOAP note</a:t>
            </a:r>
          </a:p>
          <a:p>
            <a:r>
              <a:rPr lang="en-US" sz="2600" b="1" dirty="0"/>
              <a:t>SBAR video  </a:t>
            </a:r>
          </a:p>
          <a:p>
            <a:r>
              <a:rPr lang="en-US" sz="2600" b="1" dirty="0"/>
              <a:t>Activity: SBAR Practice</a:t>
            </a:r>
          </a:p>
          <a:p>
            <a:r>
              <a:rPr lang="en-US" sz="2600" b="1" dirty="0"/>
              <a:t>Debriefing</a:t>
            </a:r>
          </a:p>
          <a:p>
            <a:r>
              <a:rPr lang="en-US" sz="2600" b="1" dirty="0"/>
              <a:t>Optional evaluation </a:t>
            </a:r>
          </a:p>
          <a:p>
            <a:endParaRPr lang="en-US" sz="1800" dirty="0"/>
          </a:p>
        </p:txBody>
      </p:sp>
    </p:spTree>
    <p:custDataLst>
      <p:tags r:id="rId1"/>
    </p:custDataLst>
    <p:extLst>
      <p:ext uri="{BB962C8B-B14F-4D97-AF65-F5344CB8AC3E}">
        <p14:creationId xmlns:p14="http://schemas.microsoft.com/office/powerpoint/2010/main" val="14571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7667-0837-4BF4-A004-028E55AB7CF9}"/>
              </a:ext>
            </a:extLst>
          </p:cNvPr>
          <p:cNvSpPr>
            <a:spLocks noGrp="1"/>
          </p:cNvSpPr>
          <p:nvPr>
            <p:ph type="title"/>
          </p:nvPr>
        </p:nvSpPr>
        <p:spPr>
          <a:xfrm>
            <a:off x="4505325" y="526066"/>
            <a:ext cx="6272784" cy="1535051"/>
          </a:xfrm>
        </p:spPr>
        <p:txBody>
          <a:bodyPr anchor="b">
            <a:normAutofit/>
          </a:bodyPr>
          <a:lstStyle/>
          <a:p>
            <a:r>
              <a:rPr lang="en-US" sz="5200" dirty="0"/>
              <a:t>SIMULATION </a:t>
            </a:r>
          </a:p>
        </p:txBody>
      </p:sp>
      <p:pic>
        <p:nvPicPr>
          <p:cNvPr id="18" name="Picture 4">
            <a:extLst>
              <a:ext uri="{FF2B5EF4-FFF2-40B4-BE49-F238E27FC236}">
                <a16:creationId xmlns:a16="http://schemas.microsoft.com/office/drawing/2014/main" id="{AA33EFFC-EBA7-4CB2-A02B-C5B4F41EE895}"/>
              </a:ext>
            </a:extLst>
          </p:cNvPr>
          <p:cNvPicPr>
            <a:picLocks noChangeAspect="1"/>
          </p:cNvPicPr>
          <p:nvPr/>
        </p:nvPicPr>
        <p:blipFill rotWithShape="1">
          <a:blip r:embed="rId4"/>
          <a:srcRect l="32325" r="30722"/>
          <a:stretch/>
        </p:blipFill>
        <p:spPr>
          <a:xfrm>
            <a:off x="20" y="10"/>
            <a:ext cx="4505305" cy="6857990"/>
          </a:xfrm>
          <a:prstGeom prst="rect">
            <a:avLst/>
          </a:prstGeom>
        </p:spPr>
      </p:pic>
      <p:sp>
        <p:nvSpPr>
          <p:cNvPr id="21" name="Content Placeholder 2">
            <a:extLst>
              <a:ext uri="{FF2B5EF4-FFF2-40B4-BE49-F238E27FC236}">
                <a16:creationId xmlns:a16="http://schemas.microsoft.com/office/drawing/2014/main" id="{F214AA01-6D56-488A-A4A8-0065F6AC652E}"/>
              </a:ext>
            </a:extLst>
          </p:cNvPr>
          <p:cNvSpPr>
            <a:spLocks noGrp="1"/>
          </p:cNvSpPr>
          <p:nvPr>
            <p:ph idx="1"/>
          </p:nvPr>
        </p:nvSpPr>
        <p:spPr>
          <a:xfrm>
            <a:off x="4722213" y="2143682"/>
            <a:ext cx="6966702" cy="4135737"/>
          </a:xfrm>
        </p:spPr>
        <p:txBody>
          <a:bodyPr>
            <a:normAutofit fontScale="62500" lnSpcReduction="20000"/>
          </a:bodyPr>
          <a:lstStyle/>
          <a:p>
            <a:pPr>
              <a:spcBef>
                <a:spcPts val="0"/>
              </a:spcBef>
              <a:buFont typeface="Wingdings" panose="05000000000000000000" pitchFamily="2" charset="2"/>
              <a:buChar char="ü"/>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3200" dirty="0"/>
              <a:t>Learning Objectives:</a:t>
            </a:r>
          </a:p>
          <a:p>
            <a:pPr lvl="0"/>
            <a:r>
              <a:rPr lang="en-US" dirty="0"/>
              <a:t>Describe the role of the nurse in managing and responding to patient messages received through electronic communication.</a:t>
            </a:r>
          </a:p>
          <a:p>
            <a:pPr lvl="0"/>
            <a:r>
              <a:rPr lang="en-US" dirty="0"/>
              <a:t>Prioritize patient messages using the triage principles and the nursing process to emphasize patient safety.</a:t>
            </a:r>
          </a:p>
          <a:p>
            <a:pPr lvl="0"/>
            <a:r>
              <a:rPr lang="en-US" dirty="0"/>
              <a:t>Formulate typed and verbal responses to patients’ electronic communications that are clear, sensitive, and specific.</a:t>
            </a:r>
          </a:p>
          <a:p>
            <a:pPr lvl="0"/>
            <a:r>
              <a:rPr lang="en-US" dirty="0"/>
              <a:t>Document nursing care provided through EHR contact, with telephone or electronic follow-up, using a standardized charting approach.</a:t>
            </a:r>
          </a:p>
          <a:p>
            <a:pPr lvl="0"/>
            <a:r>
              <a:rPr lang="en-US" dirty="0"/>
              <a:t>Provide a clear and succinct report to an interprofessional healthcare worker using the SBAR format.</a:t>
            </a:r>
          </a:p>
        </p:txBody>
      </p:sp>
    </p:spTree>
    <p:custDataLst>
      <p:tags r:id="rId1"/>
    </p:custDataLst>
    <p:extLst>
      <p:ext uri="{BB962C8B-B14F-4D97-AF65-F5344CB8AC3E}">
        <p14:creationId xmlns:p14="http://schemas.microsoft.com/office/powerpoint/2010/main" val="6236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7667-0837-4BF4-A004-028E55AB7CF9}"/>
              </a:ext>
            </a:extLst>
          </p:cNvPr>
          <p:cNvSpPr>
            <a:spLocks noGrp="1"/>
          </p:cNvSpPr>
          <p:nvPr>
            <p:ph type="title"/>
          </p:nvPr>
        </p:nvSpPr>
        <p:spPr>
          <a:xfrm>
            <a:off x="4505325" y="526066"/>
            <a:ext cx="6272784" cy="1535051"/>
          </a:xfrm>
        </p:spPr>
        <p:txBody>
          <a:bodyPr anchor="b">
            <a:normAutofit/>
          </a:bodyPr>
          <a:lstStyle/>
          <a:p>
            <a:r>
              <a:rPr lang="en-US" sz="5200" dirty="0"/>
              <a:t>Pre-briefing</a:t>
            </a:r>
          </a:p>
        </p:txBody>
      </p:sp>
      <p:pic>
        <p:nvPicPr>
          <p:cNvPr id="18" name="Picture 4">
            <a:extLst>
              <a:ext uri="{FF2B5EF4-FFF2-40B4-BE49-F238E27FC236}">
                <a16:creationId xmlns:a16="http://schemas.microsoft.com/office/drawing/2014/main" id="{AA33EFFC-EBA7-4CB2-A02B-C5B4F41EE895}"/>
              </a:ext>
            </a:extLst>
          </p:cNvPr>
          <p:cNvPicPr>
            <a:picLocks noChangeAspect="1"/>
          </p:cNvPicPr>
          <p:nvPr/>
        </p:nvPicPr>
        <p:blipFill rotWithShape="1">
          <a:blip r:embed="rId4"/>
          <a:srcRect l="32325" r="30722"/>
          <a:stretch/>
        </p:blipFill>
        <p:spPr>
          <a:xfrm>
            <a:off x="20" y="10"/>
            <a:ext cx="4505305" cy="6857990"/>
          </a:xfrm>
          <a:prstGeom prst="rect">
            <a:avLst/>
          </a:prstGeom>
        </p:spPr>
      </p:pic>
      <p:sp>
        <p:nvSpPr>
          <p:cNvPr id="21" name="Content Placeholder 2">
            <a:extLst>
              <a:ext uri="{FF2B5EF4-FFF2-40B4-BE49-F238E27FC236}">
                <a16:creationId xmlns:a16="http://schemas.microsoft.com/office/drawing/2014/main" id="{F214AA01-6D56-488A-A4A8-0065F6AC652E}"/>
              </a:ext>
            </a:extLst>
          </p:cNvPr>
          <p:cNvSpPr>
            <a:spLocks noGrp="1"/>
          </p:cNvSpPr>
          <p:nvPr>
            <p:ph idx="1"/>
          </p:nvPr>
        </p:nvSpPr>
        <p:spPr>
          <a:xfrm>
            <a:off x="4722213" y="2143682"/>
            <a:ext cx="6966702" cy="4135737"/>
          </a:xfrm>
        </p:spPr>
        <p:txBody>
          <a:bodyPr>
            <a:normAutofit/>
          </a:bodyPr>
          <a:lstStyle/>
          <a:p>
            <a:pPr>
              <a:spcBef>
                <a:spcPts val="0"/>
              </a:spcBef>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This is a SAFE learning environment</a:t>
            </a:r>
          </a:p>
          <a:p>
            <a:pPr>
              <a:spcBef>
                <a:spcPts val="0"/>
              </a:spcBef>
              <a:buFont typeface="Wingdings" panose="05000000000000000000" pitchFamily="2" charset="2"/>
              <a:buChar char="ü"/>
            </a:pPr>
            <a:r>
              <a:rPr lang="en-US" sz="2600" dirty="0">
                <a:latin typeface="Calibri" panose="020F0502020204030204" pitchFamily="34" charset="0"/>
                <a:ea typeface="Times New Roman" panose="02020603050405020304" pitchFamily="18" charset="0"/>
                <a:cs typeface="Times New Roman" panose="02020603050405020304" pitchFamily="18" charset="0"/>
              </a:rPr>
              <a:t>Everyone is expected to participate in the simulation, breakouts, and debriefing</a:t>
            </a:r>
          </a:p>
          <a:p>
            <a:pPr>
              <a:spcBef>
                <a:spcPts val="0"/>
              </a:spcBef>
              <a:buFont typeface="Wingdings" panose="05000000000000000000" pitchFamily="2" charset="2"/>
              <a:buChar char="ü"/>
            </a:pPr>
            <a:r>
              <a:rPr lang="en-US" sz="2600" dirty="0">
                <a:latin typeface="Calibri" panose="020F0502020204030204" pitchFamily="34" charset="0"/>
                <a:ea typeface="Times New Roman" panose="02020603050405020304" pitchFamily="18" charset="0"/>
                <a:cs typeface="Times New Roman" panose="02020603050405020304" pitchFamily="18" charset="0"/>
              </a:rPr>
              <a:t>Have documents ready to use:</a:t>
            </a:r>
          </a:p>
          <a:p>
            <a:pPr lvl="1">
              <a:spcBef>
                <a:spcPts val="0"/>
              </a:spcBef>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Briggs triage protocols</a:t>
            </a:r>
          </a:p>
          <a:p>
            <a:pPr lvl="1">
              <a:spcBef>
                <a:spcPts val="0"/>
              </a:spcBef>
              <a:buFont typeface="Wingdings" panose="05000000000000000000" pitchFamily="2" charset="2"/>
              <a:buChar char="ü"/>
            </a:pPr>
            <a:r>
              <a:rPr lang="en-US" sz="2600" dirty="0">
                <a:latin typeface="Calibri" panose="020F0502020204030204" pitchFamily="34" charset="0"/>
                <a:ea typeface="Times New Roman" panose="02020603050405020304" pitchFamily="18" charset="0"/>
                <a:cs typeface="Times New Roman" panose="02020603050405020304" pitchFamily="18" charset="0"/>
              </a:rPr>
              <a:t>SOAP Note Document</a:t>
            </a:r>
          </a:p>
          <a:p>
            <a:pPr lvl="1">
              <a:spcBef>
                <a:spcPts val="0"/>
              </a:spcBef>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SBAR Template</a:t>
            </a:r>
          </a:p>
          <a:p>
            <a:pPr lvl="1">
              <a:spcBef>
                <a:spcPts val="0"/>
              </a:spcBef>
              <a:buFont typeface="Wingdings" panose="05000000000000000000" pitchFamily="2" charset="2"/>
              <a:buChar char="ü"/>
            </a:pPr>
            <a:r>
              <a:rPr lang="en-US" sz="2600" dirty="0">
                <a:latin typeface="Calibri" panose="020F0502020204030204" pitchFamily="34" charset="0"/>
                <a:ea typeface="Times New Roman" panose="02020603050405020304" pitchFamily="18" charset="0"/>
                <a:cs typeface="Times New Roman" panose="02020603050405020304" pitchFamily="18" charset="0"/>
              </a:rPr>
              <a:t>Chart Information</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spcBef>
                <a:spcPts val="0"/>
              </a:spcBef>
              <a:buNone/>
            </a:pP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2933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Pre-lab Question 1</a:t>
            </a:r>
          </a:p>
        </p:txBody>
      </p:sp>
      <p:sp>
        <p:nvSpPr>
          <p:cNvPr id="3" name="Content Placeholder 2"/>
          <p:cNvSpPr>
            <a:spLocks noGrp="1"/>
          </p:cNvSpPr>
          <p:nvPr>
            <p:ph idx="1"/>
          </p:nvPr>
        </p:nvSpPr>
        <p:spPr/>
        <p:txBody>
          <a:bodyPr/>
          <a:lstStyle/>
          <a:p>
            <a:r>
              <a:rPr lang="en-US" dirty="0"/>
              <a:t>What is your role, as an RN, in managing and responding to patient messages received through electronic communication?</a:t>
            </a:r>
          </a:p>
          <a:p>
            <a:endParaRPr lang="en-US" dirty="0"/>
          </a:p>
          <a:p>
            <a:r>
              <a:rPr lang="en-US" dirty="0"/>
              <a:t>What are your roles in the cases you reviewed?  In the top priority case?</a:t>
            </a:r>
          </a:p>
          <a:p>
            <a:endParaRPr lang="en-US" dirty="0"/>
          </a:p>
          <a:p>
            <a:endParaRPr lang="en-US" dirty="0"/>
          </a:p>
        </p:txBody>
      </p:sp>
    </p:spTree>
    <p:custDataLst>
      <p:tags r:id="rId1"/>
    </p:custDataLst>
    <p:extLst>
      <p:ext uri="{BB962C8B-B14F-4D97-AF65-F5344CB8AC3E}">
        <p14:creationId xmlns:p14="http://schemas.microsoft.com/office/powerpoint/2010/main" val="2675173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Pre-lab Question 2</a:t>
            </a:r>
          </a:p>
        </p:txBody>
      </p:sp>
      <p:sp>
        <p:nvSpPr>
          <p:cNvPr id="3" name="Content Placeholder 2"/>
          <p:cNvSpPr>
            <a:spLocks noGrp="1"/>
          </p:cNvSpPr>
          <p:nvPr>
            <p:ph idx="1"/>
          </p:nvPr>
        </p:nvSpPr>
        <p:spPr/>
        <p:txBody>
          <a:bodyPr/>
          <a:lstStyle/>
          <a:p>
            <a:pPr marL="0" lvl="0" indent="0">
              <a:buNone/>
            </a:pPr>
            <a:r>
              <a:rPr lang="en-US" dirty="0"/>
              <a:t>What guidelines would you use to decide on the priority of messages - that is, how do you decide which messages are emergent, urgent, or non-urgent?  What sources of information would you use?</a:t>
            </a:r>
          </a:p>
        </p:txBody>
      </p:sp>
    </p:spTree>
    <p:custDataLst>
      <p:tags r:id="rId1"/>
    </p:custDataLst>
    <p:extLst>
      <p:ext uri="{BB962C8B-B14F-4D97-AF65-F5344CB8AC3E}">
        <p14:creationId xmlns:p14="http://schemas.microsoft.com/office/powerpoint/2010/main" val="403900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Simulation</a:t>
            </a:r>
          </a:p>
        </p:txBody>
      </p:sp>
      <p:sp>
        <p:nvSpPr>
          <p:cNvPr id="3" name="Content Placeholder 2"/>
          <p:cNvSpPr>
            <a:spLocks noGrp="1"/>
          </p:cNvSpPr>
          <p:nvPr>
            <p:ph idx="1"/>
          </p:nvPr>
        </p:nvSpPr>
        <p:spPr/>
        <p:txBody>
          <a:bodyPr/>
          <a:lstStyle/>
          <a:p>
            <a:pPr marL="514350" indent="-514350">
              <a:buFont typeface="+mj-lt"/>
              <a:buAutoNum type="arabicPeriod"/>
            </a:pPr>
            <a:r>
              <a:rPr lang="en-US" dirty="0"/>
              <a:t>Review the chart message</a:t>
            </a:r>
          </a:p>
          <a:p>
            <a:pPr marL="514350" indent="-514350">
              <a:buFont typeface="+mj-lt"/>
              <a:buAutoNum type="arabicPeriod"/>
            </a:pPr>
            <a:r>
              <a:rPr lang="en-US" dirty="0" smtClean="0"/>
              <a:t>Practice </a:t>
            </a:r>
            <a:r>
              <a:rPr lang="en-US" i="1" dirty="0" smtClean="0"/>
              <a:t>beginning </a:t>
            </a:r>
            <a:r>
              <a:rPr lang="en-US" dirty="0" smtClean="0"/>
              <a:t>a phone call to respond to an EHR message.</a:t>
            </a:r>
          </a:p>
          <a:p>
            <a:pPr marL="514350" indent="-514350">
              <a:buFont typeface="+mj-lt"/>
              <a:buAutoNum type="arabicPeriod"/>
            </a:pPr>
            <a:r>
              <a:rPr lang="en-US" dirty="0" smtClean="0"/>
              <a:t>Listen </a:t>
            </a:r>
            <a:r>
              <a:rPr lang="en-US" dirty="0"/>
              <a:t>to the sample phone call.  Follow along on the Briggs triage protocol and take notes. </a:t>
            </a:r>
          </a:p>
          <a:p>
            <a:pPr marL="514350" indent="-514350">
              <a:buFont typeface="+mj-lt"/>
              <a:buAutoNum type="arabicPeriod"/>
            </a:pPr>
            <a:r>
              <a:rPr lang="en-US" dirty="0"/>
              <a:t>SOAP note</a:t>
            </a:r>
          </a:p>
          <a:p>
            <a:pPr marL="514350" indent="-514350">
              <a:buFont typeface="+mj-lt"/>
              <a:buAutoNum type="arabicPeriod"/>
            </a:pPr>
            <a:r>
              <a:rPr lang="en-US" dirty="0"/>
              <a:t>SBAR </a:t>
            </a:r>
            <a:r>
              <a:rPr lang="en-US" dirty="0" smtClean="0"/>
              <a:t>to another provider</a:t>
            </a:r>
            <a:endParaRPr lang="en-US" dirty="0"/>
          </a:p>
          <a:p>
            <a:endParaRPr lang="en-US" dirty="0"/>
          </a:p>
        </p:txBody>
      </p:sp>
    </p:spTree>
    <p:extLst>
      <p:ext uri="{BB962C8B-B14F-4D97-AF65-F5344CB8AC3E}">
        <p14:creationId xmlns:p14="http://schemas.microsoft.com/office/powerpoint/2010/main" val="377027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1F9B86-E83C-4CAA-93AE-9D978194AFD7}"/>
              </a:ext>
            </a:extLst>
          </p:cNvPr>
          <p:cNvSpPr>
            <a:spLocks noGrp="1"/>
          </p:cNvSpPr>
          <p:nvPr>
            <p:ph type="title"/>
          </p:nvPr>
        </p:nvSpPr>
        <p:spPr>
          <a:xfrm>
            <a:off x="934872" y="982272"/>
            <a:ext cx="3388419" cy="4560970"/>
          </a:xfrm>
        </p:spPr>
        <p:txBody>
          <a:bodyPr>
            <a:normAutofit/>
          </a:bodyPr>
          <a:lstStyle/>
          <a:p>
            <a:r>
              <a:rPr kumimoji="0" lang="en-US" sz="3100" b="0" i="0" u="none" strike="noStrike" kern="1200" cap="none" spc="0" normalizeH="0" baseline="0" noProof="0" dirty="0">
                <a:ln>
                  <a:noFill/>
                </a:ln>
                <a:solidFill>
                  <a:srgbClr val="FFFFFF"/>
                </a:solidFill>
                <a:effectLst/>
                <a:uLnTx/>
                <a:uFillTx/>
                <a:latin typeface="Calibri Light" panose="020F0302020204030204"/>
                <a:ea typeface="+mn-ea"/>
                <a:cs typeface="+mn-cs"/>
              </a:rPr>
              <a:t>Utilize the </a:t>
            </a:r>
            <a:r>
              <a:rPr kumimoji="0" lang="en-US" sz="3100" b="0" i="1" u="none" strike="noStrike" kern="1200" cap="none" spc="0" normalizeH="0" baseline="0" noProof="0" dirty="0">
                <a:ln>
                  <a:noFill/>
                </a:ln>
                <a:solidFill>
                  <a:srgbClr val="FFFFFF"/>
                </a:solidFill>
                <a:effectLst/>
                <a:uLnTx/>
                <a:uFillTx/>
                <a:latin typeface="Calibri Light" panose="020F0302020204030204"/>
                <a:ea typeface="+mn-ea"/>
                <a:cs typeface="+mn-cs"/>
              </a:rPr>
              <a:t>Diabetes problems and </a:t>
            </a:r>
            <a:r>
              <a:rPr lang="en-US" sz="3100" i="1" dirty="0">
                <a:solidFill>
                  <a:srgbClr val="FFFFFF"/>
                </a:solidFill>
                <a:latin typeface="Calibri Light" panose="020F0302020204030204"/>
              </a:rPr>
              <a:t>Depression </a:t>
            </a:r>
            <a:r>
              <a:rPr kumimoji="0" lang="en-US" sz="3100" b="0" i="0" u="none" strike="noStrike" kern="1200" cap="none" spc="0" normalizeH="0" baseline="0" noProof="0" dirty="0">
                <a:ln>
                  <a:noFill/>
                </a:ln>
                <a:solidFill>
                  <a:srgbClr val="FFFFFF"/>
                </a:solidFill>
                <a:effectLst/>
                <a:uLnTx/>
                <a:uFillTx/>
                <a:latin typeface="Calibri Light" panose="020F0302020204030204"/>
                <a:ea typeface="+mn-ea"/>
                <a:cs typeface="+mn-cs"/>
              </a:rPr>
              <a:t>protocols in Julie Briggs Telephone Triage Protocols for Nurses 5</a:t>
            </a:r>
            <a:r>
              <a:rPr kumimoji="0" lang="en-US" sz="3100" b="0" i="0" u="none" strike="noStrike" kern="1200" cap="none" spc="0" normalizeH="0" baseline="30000" noProof="0" dirty="0">
                <a:ln>
                  <a:noFill/>
                </a:ln>
                <a:solidFill>
                  <a:srgbClr val="FFFFFF"/>
                </a:solidFill>
                <a:effectLst/>
                <a:uLnTx/>
                <a:uFillTx/>
                <a:latin typeface="Calibri Light" panose="020F0302020204030204"/>
                <a:ea typeface="+mn-ea"/>
                <a:cs typeface="+mn-cs"/>
              </a:rPr>
              <a:t>th</a:t>
            </a:r>
            <a:r>
              <a:rPr kumimoji="0" lang="en-US" sz="3100" b="0" i="0" u="none" strike="noStrike" kern="1200" cap="none" spc="0" normalizeH="0" baseline="0" noProof="0" dirty="0">
                <a:ln>
                  <a:noFill/>
                </a:ln>
                <a:solidFill>
                  <a:srgbClr val="FFFFFF"/>
                </a:solidFill>
                <a:effectLst/>
                <a:uLnTx/>
                <a:uFillTx/>
                <a:latin typeface="Calibri Light" panose="020F0302020204030204"/>
                <a:ea typeface="+mn-ea"/>
                <a:cs typeface="+mn-cs"/>
              </a:rPr>
              <a:t> edition in this triage exercise </a:t>
            </a:r>
            <a:br>
              <a:rPr kumimoji="0" lang="en-US" sz="3100" b="0" i="0" u="none" strike="noStrike" kern="1200" cap="none" spc="0" normalizeH="0" baseline="0" noProof="0" dirty="0">
                <a:ln>
                  <a:noFill/>
                </a:ln>
                <a:solidFill>
                  <a:srgbClr val="FFFFFF"/>
                </a:solidFill>
                <a:effectLst/>
                <a:uLnTx/>
                <a:uFillTx/>
                <a:latin typeface="Calibri Light" panose="020F0302020204030204"/>
                <a:ea typeface="+mn-ea"/>
                <a:cs typeface="+mn-cs"/>
              </a:rPr>
            </a:br>
            <a:endParaRPr lang="en-US" sz="3100" dirty="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MD text box">
            <a:extLst>
              <a:ext uri="{FF2B5EF4-FFF2-40B4-BE49-F238E27FC236}">
                <a16:creationId xmlns:a16="http://schemas.microsoft.com/office/drawing/2014/main" id="{DB23A57B-BE1B-4632-A1B7-B1DE80CCDF32}"/>
              </a:ext>
            </a:extLst>
          </p:cNvPr>
          <p:cNvSpPr txBox="1">
            <a:spLocks noGrp="1"/>
          </p:cNvSpPr>
          <p:nvPr>
            <p:ph idx="1"/>
          </p:nvPr>
        </p:nvSpPr>
        <p:spPr>
          <a:xfrm>
            <a:off x="4909374" y="1441868"/>
            <a:ext cx="3149899" cy="5072513"/>
          </a:xfrm>
          <a:prstGeom prst="rect">
            <a:avLst/>
          </a:prstGeom>
          <a:ln>
            <a:solidFill>
              <a:schemeClr val="accent1"/>
            </a:solidFill>
          </a:ln>
        </p:spPr>
        <p:txBody>
          <a:bodyPr vert="horz" lIns="91440" tIns="45720" rIns="91440" bIns="45720" numCol="1"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Mays, Damon</a:t>
            </a:r>
          </a:p>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Electronic Message   </a:t>
            </a:r>
          </a:p>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Received: today  </a:t>
            </a:r>
            <a:endParaRPr kumimoji="0" lang="en-US" sz="1900" b="0" i="0" u="none" strike="noStrike" kern="1200" cap="none" spc="0" normalizeH="0" baseline="0" noProof="0" dirty="0">
              <a:ln>
                <a:noFill/>
              </a:ln>
              <a:solidFill>
                <a:schemeClr val="bg1"/>
              </a:solidFill>
              <a:effectLst/>
              <a:uLnTx/>
              <a:uFillTx/>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Contact </a:t>
            </a:r>
            <a:r>
              <a:rPr kumimoji="0" lang="en-US" sz="1900" b="0"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Damon Mays (Patient)</a:t>
            </a:r>
          </a:p>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err="1">
                <a:ln>
                  <a:noFill/>
                </a:ln>
                <a:solidFill>
                  <a:schemeClr val="bg1"/>
                </a:solidFill>
                <a:effectLst/>
                <a:uLnTx/>
                <a:uFillTx/>
              </a:rPr>
              <a:t>Mychart</a:t>
            </a:r>
            <a:r>
              <a:rPr kumimoji="0" lang="en-US" sz="1900" b="1" i="0" u="none" strike="noStrike" kern="1200" cap="none" spc="0" normalizeH="0" baseline="0" noProof="0" dirty="0">
                <a:ln>
                  <a:noFill/>
                </a:ln>
                <a:solidFill>
                  <a:schemeClr val="bg1"/>
                </a:solidFill>
                <a:effectLst/>
                <a:uLnTx/>
                <a:uFillTx/>
              </a:rPr>
              <a:t> status (Active)</a:t>
            </a:r>
          </a:p>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900" b="1" dirty="0">
                <a:solidFill>
                  <a:schemeClr val="bg1"/>
                </a:solidFill>
                <a:ea typeface="Calibri" panose="020F0502020204030204" pitchFamily="34" charset="0"/>
                <a:cs typeface="Times New Roman" panose="02020603050405020304" pitchFamily="18" charset="0"/>
              </a:rPr>
              <a:t>PCP: </a:t>
            </a:r>
            <a:r>
              <a:rPr kumimoji="0" lang="en-US" sz="1900" b="0"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Dr. Abdullahi</a:t>
            </a:r>
            <a:endParaRPr kumimoji="0" lang="en-US" sz="1900" b="0" i="0" u="none" strike="noStrike" kern="1200" cap="none" spc="0" normalizeH="0" baseline="0" noProof="0" dirty="0">
              <a:ln>
                <a:noFill/>
              </a:ln>
              <a:solidFill>
                <a:schemeClr val="bg1"/>
              </a:solidFill>
              <a:effectLst/>
              <a:uLnTx/>
              <a:uFillTx/>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endParaRPr>
          </a:p>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Male, 46 y/o</a:t>
            </a:r>
            <a:endParaRPr kumimoji="0" lang="en-US" sz="1900" b="0" i="0" u="none" strike="noStrike" kern="1200" cap="none" spc="0" normalizeH="0" baseline="0" noProof="0" dirty="0">
              <a:ln>
                <a:noFill/>
              </a:ln>
              <a:solidFill>
                <a:schemeClr val="bg1"/>
              </a:solidFill>
              <a:effectLst/>
              <a:uLnTx/>
              <a:uFillTx/>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DOB: 4/12/1975                  </a:t>
            </a:r>
            <a:endParaRPr kumimoji="0" lang="en-US" sz="1900" b="0" i="0" u="none" strike="noStrike" kern="1200" cap="none" spc="0" normalizeH="0" baseline="0" noProof="0" dirty="0">
              <a:ln>
                <a:noFill/>
              </a:ln>
              <a:solidFill>
                <a:schemeClr val="bg1"/>
              </a:solidFill>
              <a:effectLst/>
              <a:uLnTx/>
              <a:uFillTx/>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Last weight:  280 </a:t>
            </a:r>
            <a:r>
              <a:rPr kumimoji="0" lang="en-US" sz="1900" b="0" i="0" u="none" strike="noStrike" kern="1200" cap="none" spc="0" normalizeH="0" baseline="0" noProof="0" dirty="0" err="1">
                <a:ln>
                  <a:noFill/>
                </a:ln>
                <a:solidFill>
                  <a:schemeClr val="bg1"/>
                </a:solidFill>
                <a:effectLst/>
                <a:uLnTx/>
                <a:uFillTx/>
                <a:ea typeface="Times New Roman" panose="02020603050405020304" pitchFamily="18" charset="0"/>
                <a:cs typeface="Calibri" panose="020F0502020204030204" pitchFamily="34" charset="0"/>
              </a:rPr>
              <a:t>lb</a:t>
            </a:r>
            <a:r>
              <a:rPr kumimoji="0" lang="en-US" sz="1900" b="0"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 (127.0 kg) </a:t>
            </a:r>
            <a:endParaRPr kumimoji="0" lang="en-US" sz="1900" b="0" i="0" u="none" strike="noStrike" kern="1200" cap="none" spc="0" normalizeH="0" baseline="0" noProof="0" dirty="0">
              <a:ln>
                <a:noFill/>
              </a:ln>
              <a:solidFill>
                <a:schemeClr val="bg1"/>
              </a:solidFill>
              <a:effectLst/>
              <a:uLnTx/>
              <a:uFillTx/>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Problem list: Type II diabetes, major depressive disorder, hypertension </a:t>
            </a:r>
            <a:endParaRPr kumimoji="0" lang="en-US" sz="1900" b="0" i="0" u="none" strike="noStrike" kern="1200" cap="none" spc="0" normalizeH="0" baseline="0" noProof="0" dirty="0">
              <a:ln>
                <a:noFill/>
              </a:ln>
              <a:solidFill>
                <a:schemeClr val="bg1"/>
              </a:solidFill>
              <a:effectLst/>
              <a:uLnTx/>
              <a:uFillTx/>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Allergies: none  </a:t>
            </a:r>
          </a:p>
          <a:p>
            <a:pPr marL="0" marR="0" lvl="0" indent="-18288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chemeClr val="bg1"/>
                </a:solidFill>
                <a:effectLst/>
                <a:uLnTx/>
                <a:uFillTx/>
                <a:ea typeface="Times New Roman" panose="02020603050405020304" pitchFamily="18" charset="0"/>
                <a:cs typeface="Calibri" panose="020F0502020204030204" pitchFamily="34" charset="0"/>
              </a:rPr>
              <a:t>             </a:t>
            </a:r>
            <a:endParaRPr kumimoji="0" lang="en-US" sz="1900" b="0" i="0" u="none" strike="noStrike" kern="1200" cap="none" spc="0" normalizeH="0" baseline="0" noProof="0" dirty="0">
              <a:ln>
                <a:noFill/>
              </a:ln>
              <a:solidFill>
                <a:prstClr val="black"/>
              </a:solidFill>
              <a:effectLst/>
              <a:uLnTx/>
              <a:uFillTx/>
            </a:endParaRPr>
          </a:p>
        </p:txBody>
      </p:sp>
      <p:sp>
        <p:nvSpPr>
          <p:cNvPr id="3" name="TextBox 2"/>
          <p:cNvSpPr txBox="1"/>
          <p:nvPr/>
        </p:nvSpPr>
        <p:spPr>
          <a:xfrm>
            <a:off x="7978747" y="1456566"/>
            <a:ext cx="3439115" cy="5062924"/>
          </a:xfrm>
          <a:prstGeom prst="rect">
            <a:avLst/>
          </a:prstGeom>
          <a:noFill/>
        </p:spPr>
        <p:txBody>
          <a:bodyPr wrap="square" rtlCol="0">
            <a:spAutoFit/>
          </a:bodyPr>
          <a:lstStyle/>
          <a:p>
            <a:r>
              <a:rPr lang="en-US" sz="1900" b="1" dirty="0">
                <a:solidFill>
                  <a:schemeClr val="bg1"/>
                </a:solidFill>
                <a:ea typeface="Times New Roman" panose="02020603050405020304" pitchFamily="18" charset="0"/>
                <a:cs typeface="Calibri" panose="020F0502020204030204" pitchFamily="34" charset="0"/>
              </a:rPr>
              <a:t>Message: </a:t>
            </a:r>
            <a:r>
              <a:rPr lang="en-US" sz="1900" dirty="0">
                <a:solidFill>
                  <a:schemeClr val="bg1"/>
                </a:solidFill>
                <a:ea typeface="Times New Roman" panose="02020603050405020304" pitchFamily="18" charset="0"/>
                <a:cs typeface="Calibri" panose="020F0502020204030204" pitchFamily="34" charset="0"/>
              </a:rPr>
              <a:t>I’m writing for Dr. </a:t>
            </a:r>
            <a:r>
              <a:rPr lang="en-US" sz="1900" dirty="0" err="1">
                <a:solidFill>
                  <a:schemeClr val="bg1"/>
                </a:solidFill>
                <a:ea typeface="Times New Roman" panose="02020603050405020304" pitchFamily="18" charset="0"/>
                <a:cs typeface="Calibri" panose="020F0502020204030204" pitchFamily="34" charset="0"/>
              </a:rPr>
              <a:t>Abdullahi’s</a:t>
            </a:r>
            <a:r>
              <a:rPr lang="en-US" sz="1900" dirty="0">
                <a:solidFill>
                  <a:schemeClr val="bg1"/>
                </a:solidFill>
                <a:ea typeface="Times New Roman" panose="02020603050405020304" pitchFamily="18" charset="0"/>
                <a:cs typeface="Calibri" panose="020F0502020204030204" pitchFamily="34" charset="0"/>
              </a:rPr>
              <a:t> nurse.  You helped me adjust my insulin doses last week.  I’m having a hard week, and I think I need to adjust the dose again.  My depression is worse, and I haven’t felt like eating.  I see my psychiatrist in 3 days.  Last night, my sugar was down at 55 and I felt really awful.  I made myself eat a snack and that helped, but I’m worried that I might be on too much insulin.  Should we adjust the dose?</a:t>
            </a:r>
            <a:br>
              <a:rPr lang="en-US" sz="1900" dirty="0">
                <a:solidFill>
                  <a:schemeClr val="bg1"/>
                </a:solidFill>
                <a:ea typeface="Times New Roman" panose="02020603050405020304" pitchFamily="18" charset="0"/>
                <a:cs typeface="Calibri" panose="020F0502020204030204" pitchFamily="34" charset="0"/>
              </a:rPr>
            </a:br>
            <a:r>
              <a:rPr lang="en-US" sz="1900" dirty="0">
                <a:solidFill>
                  <a:schemeClr val="bg1"/>
                </a:solidFill>
                <a:ea typeface="Times New Roman" panose="02020603050405020304" pitchFamily="18" charset="0"/>
                <a:cs typeface="Calibri" panose="020F0502020204030204" pitchFamily="34" charset="0"/>
              </a:rPr>
              <a:t>Damon</a:t>
            </a:r>
            <a:endParaRPr lang="en-US" sz="1900" dirty="0">
              <a:solidFill>
                <a:schemeClr val="bg1"/>
              </a:solidFill>
              <a:ea typeface="Calibri" panose="020F0502020204030204" pitchFamily="34" charset="0"/>
              <a:cs typeface="Times New Roman" panose="02020603050405020304" pitchFamily="18" charset="0"/>
            </a:endParaRPr>
          </a:p>
          <a:p>
            <a:endParaRPr lang="en-US" sz="1900" dirty="0"/>
          </a:p>
        </p:txBody>
      </p:sp>
    </p:spTree>
    <p:custDataLst>
      <p:tags r:id="rId1"/>
    </p:custDataLst>
    <p:extLst>
      <p:ext uri="{BB962C8B-B14F-4D97-AF65-F5344CB8AC3E}">
        <p14:creationId xmlns:p14="http://schemas.microsoft.com/office/powerpoint/2010/main" val="729537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57F9CD386C144C9E75873B6E887123" ma:contentTypeVersion="13" ma:contentTypeDescription="Create a new document." ma:contentTypeScope="" ma:versionID="cbb4962f91b725f9b6c0875f5bf1c7a6">
  <xsd:schema xmlns:xsd="http://www.w3.org/2001/XMLSchema" xmlns:xs="http://www.w3.org/2001/XMLSchema" xmlns:p="http://schemas.microsoft.com/office/2006/metadata/properties" xmlns:ns3="576ac59e-7be6-4b1e-8bcb-fd1e356e8385" xmlns:ns4="551f885b-6d1e-466c-b59e-001b6ffdf026" targetNamespace="http://schemas.microsoft.com/office/2006/metadata/properties" ma:root="true" ma:fieldsID="3f67faccf4b578b58439e643dce10400" ns3:_="" ns4:_="">
    <xsd:import namespace="576ac59e-7be6-4b1e-8bcb-fd1e356e8385"/>
    <xsd:import namespace="551f885b-6d1e-466c-b59e-001b6ffdf02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6ac59e-7be6-4b1e-8bcb-fd1e356e83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1f885b-6d1e-466c-b59e-001b6ffdf0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A88BA1-CD21-4489-9E3B-BC55F4CEE7D2}">
  <ds:schemaRef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551f885b-6d1e-466c-b59e-001b6ffdf026"/>
    <ds:schemaRef ds:uri="576ac59e-7be6-4b1e-8bcb-fd1e356e8385"/>
    <ds:schemaRef ds:uri="http://www.w3.org/XML/1998/namespace"/>
    <ds:schemaRef ds:uri="http://purl.org/dc/dcmitype/"/>
  </ds:schemaRefs>
</ds:datastoreItem>
</file>

<file path=customXml/itemProps2.xml><?xml version="1.0" encoding="utf-8"?>
<ds:datastoreItem xmlns:ds="http://schemas.openxmlformats.org/officeDocument/2006/customXml" ds:itemID="{C6052B33-F83C-43D9-8A52-5CD72D77C3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6ac59e-7be6-4b1e-8bcb-fd1e356e8385"/>
    <ds:schemaRef ds:uri="551f885b-6d1e-466c-b59e-001b6ffdf0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45AD3E-F291-4E50-BC2B-4E1C70E2B6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1103</TotalTime>
  <Words>1964</Words>
  <Application>Microsoft Office PowerPoint</Application>
  <PresentationFormat>Widescreen</PresentationFormat>
  <Paragraphs>219</Paragraphs>
  <Slides>28</Slides>
  <Notes>24</Notes>
  <HiddenSlides>0</HiddenSlides>
  <MMClips>4</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0" baseType="lpstr">
      <vt:lpstr>Arial</vt:lpstr>
      <vt:lpstr>Avenir Next LT Pro</vt:lpstr>
      <vt:lpstr>Calibri</vt:lpstr>
      <vt:lpstr>Calibri Light</vt:lpstr>
      <vt:lpstr>Cambria</vt:lpstr>
      <vt:lpstr>Roboto</vt:lpstr>
      <vt:lpstr>Times New Roman</vt:lpstr>
      <vt:lpstr>Wingdings</vt:lpstr>
      <vt:lpstr>Office Theme</vt:lpstr>
      <vt:lpstr>AccentBoxVTI</vt:lpstr>
      <vt:lpstr>1_Office Theme</vt:lpstr>
      <vt:lpstr>Acrobat Document</vt:lpstr>
      <vt:lpstr>Ambulatory Care EHR Inbox Simulation – Part 2    </vt:lpstr>
      <vt:lpstr>Acknowledgement</vt:lpstr>
      <vt:lpstr>SIMULATION </vt:lpstr>
      <vt:lpstr>SIMULATION </vt:lpstr>
      <vt:lpstr>Pre-briefing</vt:lpstr>
      <vt:lpstr>Pre-lab Question 1</vt:lpstr>
      <vt:lpstr>Pre-lab Question 2</vt:lpstr>
      <vt:lpstr>Simulation</vt:lpstr>
      <vt:lpstr>Utilize the Diabetes problems and Depression protocols in Julie Briggs Telephone Triage Protocols for Nurses 5th edition in this triage exercise  </vt:lpstr>
      <vt:lpstr>Example Call </vt:lpstr>
      <vt:lpstr>Call Debriefing</vt:lpstr>
      <vt:lpstr>Activity: SOAP Note</vt:lpstr>
      <vt:lpstr>Key points to remember</vt:lpstr>
      <vt:lpstr>Key points to remember</vt:lpstr>
      <vt:lpstr>Activity: Document a SOAP note (small group breakouts) </vt:lpstr>
      <vt:lpstr>Example SOAP note </vt:lpstr>
      <vt:lpstr>SOAP Note Debriefing</vt:lpstr>
      <vt:lpstr>Activity: SBAR Team Communication </vt:lpstr>
      <vt:lpstr>SBAR Video: Do’s and Don’ts </vt:lpstr>
      <vt:lpstr>No SBAR: Ineffective communication </vt:lpstr>
      <vt:lpstr>SBAR: Effective communication </vt:lpstr>
      <vt:lpstr>Small Group Break Out – 10-15 min</vt:lpstr>
      <vt:lpstr>Activity: SBAR tool with template </vt:lpstr>
      <vt:lpstr>SBAR Debriefing</vt:lpstr>
      <vt:lpstr>Debriefing of the Overall Simulation</vt:lpstr>
      <vt:lpstr>How well did you achieve the learning objectives?  What else do you think you need to do to address unmet learning objectives?</vt:lpstr>
      <vt:lpstr>Final Thoughts</vt:lpstr>
      <vt:lpstr>Evaluation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Inbox Simulation</dc:title>
  <dc:creator>Laura Lopez</dc:creator>
  <cp:lastModifiedBy>Diana Taibi Buchanan</cp:lastModifiedBy>
  <cp:revision>12</cp:revision>
  <dcterms:created xsi:type="dcterms:W3CDTF">2020-09-20T02:41:56Z</dcterms:created>
  <dcterms:modified xsi:type="dcterms:W3CDTF">2021-09-06T20:56:15Z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C247154F-0859-4D0C-B895-B33C369BDC8A</vt:lpwstr>
  </property>
  <property fmtid="{D5CDD505-2E9C-101B-9397-08002B2CF9AE}" pid="3" name="ArticulatePath">
    <vt:lpwstr>https://d.docs.live.net/c1c7942a58e0bd39/Desktop/WORKING DRAFTS OF EHR AC PPTS/In Person SIM </vt:lpwstr>
  </property>
  <property fmtid="{D5CDD505-2E9C-101B-9397-08002B2CF9AE}" pid="4" name="ContentTypeId">
    <vt:lpwstr>0x010100BB57F9CD386C144C9E75873B6E887123</vt:lpwstr>
  </property>
</Properties>
</file>