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9" r:id="rId4"/>
  </p:sldMasterIdLst>
  <p:notesMasterIdLst>
    <p:notesMasterId r:id="rId29"/>
  </p:notesMasterIdLst>
  <p:sldIdLst>
    <p:sldId id="256" r:id="rId5"/>
    <p:sldId id="257" r:id="rId6"/>
    <p:sldId id="258" r:id="rId7"/>
    <p:sldId id="269" r:id="rId8"/>
    <p:sldId id="259" r:id="rId9"/>
    <p:sldId id="270" r:id="rId10"/>
    <p:sldId id="272" r:id="rId11"/>
    <p:sldId id="278" r:id="rId12"/>
    <p:sldId id="266" r:id="rId13"/>
    <p:sldId id="279" r:id="rId14"/>
    <p:sldId id="260" r:id="rId15"/>
    <p:sldId id="261" r:id="rId16"/>
    <p:sldId id="271" r:id="rId17"/>
    <p:sldId id="273" r:id="rId18"/>
    <p:sldId id="262" r:id="rId19"/>
    <p:sldId id="275" r:id="rId20"/>
    <p:sldId id="263" r:id="rId21"/>
    <p:sldId id="274" r:id="rId22"/>
    <p:sldId id="264" r:id="rId23"/>
    <p:sldId id="276" r:id="rId24"/>
    <p:sldId id="265" r:id="rId25"/>
    <p:sldId id="277" r:id="rId26"/>
    <p:sldId id="267" r:id="rId27"/>
    <p:sldId id="268"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mily A Ishado" initials="EAI" lastIdx="2" clrIdx="0">
    <p:extLst>
      <p:ext uri="{19B8F6BF-5375-455C-9EA6-DF929625EA0E}">
        <p15:presenceInfo xmlns:p15="http://schemas.microsoft.com/office/powerpoint/2012/main" userId="S-1-5-21-1478355014-127360780-1969717230-22813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563" autoAdjust="0"/>
    <p:restoredTop sz="75828" autoAdjust="0"/>
  </p:normalViewPr>
  <p:slideViewPr>
    <p:cSldViewPr snapToGrid="0">
      <p:cViewPr varScale="1">
        <p:scale>
          <a:sx n="66" d="100"/>
          <a:sy n="66" d="100"/>
        </p:scale>
        <p:origin x="495"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19T16:14:25.584" idx="2">
    <p:pos x="10" y="10"/>
    <p:text>Insert slide before to give acronym of RAPID</p:text>
    <p:extLst>
      <p:ext uri="{C676402C-5697-4E1C-873F-D02D1690AC5C}">
        <p15:threadingInfo xmlns:p15="http://schemas.microsoft.com/office/powerpoint/2012/main" timeZoneBias="48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DDC7AF-575F-4FF1-8044-9AE1DBB1AE20}" type="datetimeFigureOut">
              <a:rPr lang="en-US" smtClean="0"/>
              <a:t>5/2/2022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4D3DDC-8B27-4764-9FC7-1D109498836C}" type="slidenum">
              <a:rPr lang="en-US" smtClean="0"/>
              <a:t>‹#›</a:t>
            </a:fld>
            <a:endParaRPr lang="en-US"/>
          </a:p>
        </p:txBody>
      </p:sp>
    </p:spTree>
    <p:extLst>
      <p:ext uri="{BB962C8B-B14F-4D97-AF65-F5344CB8AC3E}">
        <p14:creationId xmlns:p14="http://schemas.microsoft.com/office/powerpoint/2010/main" val="3088600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4D3DDC-8B27-4764-9FC7-1D109498836C}" type="slidenum">
              <a:rPr lang="en-US" smtClean="0"/>
              <a:t>2</a:t>
            </a:fld>
            <a:endParaRPr lang="en-US"/>
          </a:p>
        </p:txBody>
      </p:sp>
    </p:spTree>
    <p:extLst>
      <p:ext uri="{BB962C8B-B14F-4D97-AF65-F5344CB8AC3E}">
        <p14:creationId xmlns:p14="http://schemas.microsoft.com/office/powerpoint/2010/main" val="36129970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INFO: Ask students for elements of Disposition step, then [CLICK] on mouse for answers</a:t>
            </a:r>
          </a:p>
          <a:p>
            <a:r>
              <a:rPr lang="en-US" dirty="0"/>
              <a:t>If they do not mention to follow up, then remind them of this element in disposition and [CLICK] on mouse</a:t>
            </a:r>
          </a:p>
        </p:txBody>
      </p:sp>
      <p:sp>
        <p:nvSpPr>
          <p:cNvPr id="4" name="Slide Number Placeholder 3"/>
          <p:cNvSpPr>
            <a:spLocks noGrp="1"/>
          </p:cNvSpPr>
          <p:nvPr>
            <p:ph type="sldNum" sz="quarter" idx="5"/>
          </p:nvPr>
        </p:nvSpPr>
        <p:spPr/>
        <p:txBody>
          <a:bodyPr/>
          <a:lstStyle/>
          <a:p>
            <a:fld id="{2B4D3DDC-8B27-4764-9FC7-1D109498836C}" type="slidenum">
              <a:rPr lang="en-US" smtClean="0"/>
              <a:t>19</a:t>
            </a:fld>
            <a:endParaRPr lang="en-US"/>
          </a:p>
        </p:txBody>
      </p:sp>
    </p:spTree>
    <p:extLst>
      <p:ext uri="{BB962C8B-B14F-4D97-AF65-F5344CB8AC3E}">
        <p14:creationId xmlns:p14="http://schemas.microsoft.com/office/powerpoint/2010/main" val="20234023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DIANA: I am not familiar with SBARs, so please do correct/edit as appropriate. Thank you!</a:t>
            </a:r>
          </a:p>
        </p:txBody>
      </p:sp>
      <p:sp>
        <p:nvSpPr>
          <p:cNvPr id="4" name="Slide Number Placeholder 3"/>
          <p:cNvSpPr>
            <a:spLocks noGrp="1"/>
          </p:cNvSpPr>
          <p:nvPr>
            <p:ph type="sldNum" sz="quarter" idx="5"/>
          </p:nvPr>
        </p:nvSpPr>
        <p:spPr/>
        <p:txBody>
          <a:bodyPr/>
          <a:lstStyle/>
          <a:p>
            <a:fld id="{2B4D3DDC-8B27-4764-9FC7-1D109498836C}" type="slidenum">
              <a:rPr lang="en-US" smtClean="0"/>
              <a:t>23</a:t>
            </a:fld>
            <a:endParaRPr lang="en-US"/>
          </a:p>
        </p:txBody>
      </p:sp>
    </p:spTree>
    <p:extLst>
      <p:ext uri="{BB962C8B-B14F-4D97-AF65-F5344CB8AC3E}">
        <p14:creationId xmlns:p14="http://schemas.microsoft.com/office/powerpoint/2010/main" val="4057482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B4D3DDC-8B27-4764-9FC7-1D109498836C}" type="slidenum">
              <a:rPr lang="en-US" smtClean="0"/>
              <a:t>24</a:t>
            </a:fld>
            <a:endParaRPr lang="en-US"/>
          </a:p>
        </p:txBody>
      </p:sp>
    </p:spTree>
    <p:extLst>
      <p:ext uri="{BB962C8B-B14F-4D97-AF65-F5344CB8AC3E}">
        <p14:creationId xmlns:p14="http://schemas.microsoft.com/office/powerpoint/2010/main" val="15076539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INSTRUCTOR: First, ask class to state some aspects of Rapport Building. Then CLICK on mouse and the answers will appear.</a:t>
            </a:r>
          </a:p>
          <a:p>
            <a:r>
              <a:rPr lang="en-US" dirty="0"/>
              <a:t>And in this stage, they will want to ask permission to complete the PHQ-9</a:t>
            </a:r>
          </a:p>
        </p:txBody>
      </p:sp>
      <p:sp>
        <p:nvSpPr>
          <p:cNvPr id="4" name="Slide Number Placeholder 3"/>
          <p:cNvSpPr>
            <a:spLocks noGrp="1"/>
          </p:cNvSpPr>
          <p:nvPr>
            <p:ph type="sldNum" sz="quarter" idx="5"/>
          </p:nvPr>
        </p:nvSpPr>
        <p:spPr/>
        <p:txBody>
          <a:bodyPr/>
          <a:lstStyle/>
          <a:p>
            <a:fld id="{2B4D3DDC-8B27-4764-9FC7-1D109498836C}" type="slidenum">
              <a:rPr lang="en-US" smtClean="0"/>
              <a:t>5</a:t>
            </a:fld>
            <a:endParaRPr lang="en-US"/>
          </a:p>
        </p:txBody>
      </p:sp>
    </p:spTree>
    <p:extLst>
      <p:ext uri="{BB962C8B-B14F-4D97-AF65-F5344CB8AC3E}">
        <p14:creationId xmlns:p14="http://schemas.microsoft.com/office/powerpoint/2010/main" val="18398911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TO INSTRUCTOR: First, ask class to state some aspects of Reflective Listening. Then CLICK on mouse and the answers will appear.</a:t>
            </a:r>
          </a:p>
          <a:p>
            <a:endParaRPr lang="en-US" dirty="0"/>
          </a:p>
          <a:p>
            <a:r>
              <a:rPr lang="en-US" dirty="0"/>
              <a:t>Also, notify class that reflective listening techniques will likely be used throughout a PFA encounter</a:t>
            </a:r>
          </a:p>
        </p:txBody>
      </p:sp>
      <p:sp>
        <p:nvSpPr>
          <p:cNvPr id="4" name="Slide Number Placeholder 3"/>
          <p:cNvSpPr>
            <a:spLocks noGrp="1"/>
          </p:cNvSpPr>
          <p:nvPr>
            <p:ph type="sldNum" sz="quarter" idx="5"/>
          </p:nvPr>
        </p:nvSpPr>
        <p:spPr/>
        <p:txBody>
          <a:bodyPr/>
          <a:lstStyle/>
          <a:p>
            <a:fld id="{2B4D3DDC-8B27-4764-9FC7-1D109498836C}" type="slidenum">
              <a:rPr lang="en-US" smtClean="0"/>
              <a:t>6</a:t>
            </a:fld>
            <a:endParaRPr lang="en-US"/>
          </a:p>
        </p:txBody>
      </p:sp>
    </p:spTree>
    <p:extLst>
      <p:ext uri="{BB962C8B-B14F-4D97-AF65-F5344CB8AC3E}">
        <p14:creationId xmlns:p14="http://schemas.microsoft.com/office/powerpoint/2010/main" val="9286553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Show this slide to class, allow student to use this to ask questions. As the patient, your answers will be:</a:t>
            </a:r>
          </a:p>
          <a:p>
            <a:pPr marL="228600" indent="-228600">
              <a:buAutoNum type="alphaLcPeriod"/>
            </a:pPr>
            <a:r>
              <a:rPr lang="en-US" dirty="0"/>
              <a:t>More than half days</a:t>
            </a:r>
          </a:p>
          <a:p>
            <a:pPr marL="228600" indent="-228600">
              <a:buAutoNum type="alphaLcPeriod"/>
            </a:pPr>
            <a:r>
              <a:rPr lang="en-US" dirty="0"/>
              <a:t>More than half days</a:t>
            </a:r>
          </a:p>
          <a:p>
            <a:pPr marL="228600" indent="-228600">
              <a:buAutoNum type="alphaLcPeriod"/>
            </a:pPr>
            <a:r>
              <a:rPr lang="en-US" dirty="0"/>
              <a:t>More than half days</a:t>
            </a:r>
          </a:p>
          <a:p>
            <a:pPr marL="228600" indent="-228600">
              <a:buAutoNum type="alphaLcPeriod"/>
            </a:pPr>
            <a:r>
              <a:rPr lang="en-US" dirty="0"/>
              <a:t>Several days</a:t>
            </a:r>
          </a:p>
          <a:p>
            <a:pPr marL="228600" indent="-228600">
              <a:buAutoNum type="alphaLcPeriod"/>
            </a:pPr>
            <a:r>
              <a:rPr lang="en-US" dirty="0"/>
              <a:t>Not at all</a:t>
            </a:r>
          </a:p>
          <a:p>
            <a:pPr marL="228600" indent="-228600">
              <a:buAutoNum type="alphaLcPeriod"/>
            </a:pPr>
            <a:r>
              <a:rPr lang="en-US" dirty="0"/>
              <a:t>Not at all</a:t>
            </a:r>
          </a:p>
          <a:p>
            <a:pPr marL="228600" indent="-228600">
              <a:buAutoNum type="alphaLcPeriod"/>
            </a:pPr>
            <a:r>
              <a:rPr lang="en-US" dirty="0"/>
              <a:t>More than half days</a:t>
            </a:r>
          </a:p>
          <a:p>
            <a:pPr marL="228600" indent="-228600">
              <a:buAutoNum type="alphaLcPeriod"/>
            </a:pPr>
            <a:r>
              <a:rPr lang="en-US" dirty="0"/>
              <a:t>More than half days</a:t>
            </a:r>
          </a:p>
          <a:p>
            <a:pPr marL="228600" indent="-228600">
              <a:buAutoNum type="alphaLcPeriod"/>
            </a:pPr>
            <a:r>
              <a:rPr lang="en-US" dirty="0"/>
              <a:t>Not at all</a:t>
            </a:r>
          </a:p>
          <a:p>
            <a:pPr marL="0" indent="0">
              <a:buNone/>
            </a:pPr>
            <a:r>
              <a:rPr lang="en-US" dirty="0"/>
              <a:t>2. Somewhat difficult</a:t>
            </a:r>
          </a:p>
        </p:txBody>
      </p:sp>
      <p:sp>
        <p:nvSpPr>
          <p:cNvPr id="4" name="Slide Number Placeholder 3"/>
          <p:cNvSpPr>
            <a:spLocks noGrp="1"/>
          </p:cNvSpPr>
          <p:nvPr>
            <p:ph type="sldNum" sz="quarter" idx="5"/>
          </p:nvPr>
        </p:nvSpPr>
        <p:spPr/>
        <p:txBody>
          <a:bodyPr/>
          <a:lstStyle/>
          <a:p>
            <a:fld id="{2B4D3DDC-8B27-4764-9FC7-1D109498836C}" type="slidenum">
              <a:rPr lang="en-US" smtClean="0"/>
              <a:t>9</a:t>
            </a:fld>
            <a:endParaRPr lang="en-US"/>
          </a:p>
        </p:txBody>
      </p:sp>
    </p:spTree>
    <p:extLst>
      <p:ext uri="{BB962C8B-B14F-4D97-AF65-F5344CB8AC3E}">
        <p14:creationId xmlns:p14="http://schemas.microsoft.com/office/powerpoint/2010/main" val="22526916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Score=11 on PHQ-9</a:t>
            </a:r>
          </a:p>
        </p:txBody>
      </p:sp>
      <p:sp>
        <p:nvSpPr>
          <p:cNvPr id="4" name="Slide Number Placeholder 3"/>
          <p:cNvSpPr>
            <a:spLocks noGrp="1"/>
          </p:cNvSpPr>
          <p:nvPr>
            <p:ph type="sldNum" sz="quarter" idx="5"/>
          </p:nvPr>
        </p:nvSpPr>
        <p:spPr/>
        <p:txBody>
          <a:bodyPr/>
          <a:lstStyle/>
          <a:p>
            <a:fld id="{2B4D3DDC-8B27-4764-9FC7-1D109498836C}" type="slidenum">
              <a:rPr lang="en-US" smtClean="0"/>
              <a:t>11</a:t>
            </a:fld>
            <a:endParaRPr lang="en-US"/>
          </a:p>
        </p:txBody>
      </p:sp>
    </p:spTree>
    <p:extLst>
      <p:ext uri="{BB962C8B-B14F-4D97-AF65-F5344CB8AC3E}">
        <p14:creationId xmlns:p14="http://schemas.microsoft.com/office/powerpoint/2010/main" val="26181318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Provide reminder of need to do initial triage for any immediate/urgent/emergent issues (this patient will not have any apparent emergencies), then ask them to state the functioning domains to assess.</a:t>
            </a:r>
          </a:p>
          <a:p>
            <a:endParaRPr lang="en-US" dirty="0"/>
          </a:p>
          <a:p>
            <a:r>
              <a:rPr lang="en-US" dirty="0"/>
              <a:t>Remind students to ask patient if they have had any difficulty within these domains, by asking open-ended questions. Ask for some examples. Or provide examples, such as, “Have you had any difficulty with thinking things through or making decisions?” If yes, “How so? Tell me more….”</a:t>
            </a:r>
            <a:br>
              <a:rPr lang="en-US" dirty="0"/>
            </a:br>
            <a:endParaRPr lang="en-US" dirty="0"/>
          </a:p>
        </p:txBody>
      </p:sp>
      <p:sp>
        <p:nvSpPr>
          <p:cNvPr id="4" name="Slide Number Placeholder 3"/>
          <p:cNvSpPr>
            <a:spLocks noGrp="1"/>
          </p:cNvSpPr>
          <p:nvPr>
            <p:ph type="sldNum" sz="quarter" idx="5"/>
          </p:nvPr>
        </p:nvSpPr>
        <p:spPr/>
        <p:txBody>
          <a:bodyPr/>
          <a:lstStyle/>
          <a:p>
            <a:fld id="{2B4D3DDC-8B27-4764-9FC7-1D109498836C}" type="slidenum">
              <a:rPr lang="en-US" smtClean="0"/>
              <a:t>12</a:t>
            </a:fld>
            <a:endParaRPr lang="en-US"/>
          </a:p>
        </p:txBody>
      </p:sp>
    </p:spTree>
    <p:extLst>
      <p:ext uri="{BB962C8B-B14F-4D97-AF65-F5344CB8AC3E}">
        <p14:creationId xmlns:p14="http://schemas.microsoft.com/office/powerpoint/2010/main" val="11208760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Ask students to describe differences between distress and dysfunction, then click on mouse button to show them answers.</a:t>
            </a:r>
          </a:p>
          <a:p>
            <a:endParaRPr lang="en-US" dirty="0"/>
          </a:p>
          <a:p>
            <a:r>
              <a:rPr lang="en-US" dirty="0"/>
              <a:t>Also state the sample questions</a:t>
            </a:r>
          </a:p>
        </p:txBody>
      </p:sp>
      <p:sp>
        <p:nvSpPr>
          <p:cNvPr id="4" name="Slide Number Placeholder 3"/>
          <p:cNvSpPr>
            <a:spLocks noGrp="1"/>
          </p:cNvSpPr>
          <p:nvPr>
            <p:ph type="sldNum" sz="quarter" idx="5"/>
          </p:nvPr>
        </p:nvSpPr>
        <p:spPr/>
        <p:txBody>
          <a:bodyPr/>
          <a:lstStyle/>
          <a:p>
            <a:fld id="{2B4D3DDC-8B27-4764-9FC7-1D109498836C}" type="slidenum">
              <a:rPr lang="en-US" smtClean="0"/>
              <a:t>13</a:t>
            </a:fld>
            <a:endParaRPr lang="en-US"/>
          </a:p>
        </p:txBody>
      </p:sp>
    </p:spTree>
    <p:extLst>
      <p:ext uri="{BB962C8B-B14F-4D97-AF65-F5344CB8AC3E}">
        <p14:creationId xmlns:p14="http://schemas.microsoft.com/office/powerpoint/2010/main" val="7321053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INFO: For each item to appear, must click on mouse.</a:t>
            </a:r>
          </a:p>
          <a:p>
            <a:r>
              <a:rPr lang="en-US" dirty="0"/>
              <a:t>Reference Maslow’s Hierarchy and ask students what to prioritize first [CLICK]</a:t>
            </a:r>
          </a:p>
          <a:p>
            <a:r>
              <a:rPr lang="en-US" dirty="0"/>
              <a:t>Ask students what to prioritize second [CLICK]</a:t>
            </a:r>
          </a:p>
          <a:p>
            <a:r>
              <a:rPr lang="en-US" dirty="0"/>
              <a:t>Ask them for each type of triage approach and definitions [CLICK]</a:t>
            </a:r>
          </a:p>
          <a:p>
            <a:r>
              <a:rPr lang="en-US" dirty="0"/>
              <a:t>You can then click through to identify some sample questions or approaches the RN can use for </a:t>
            </a:r>
            <a:r>
              <a:rPr lang="en-US"/>
              <a:t>this step.</a:t>
            </a:r>
            <a:endParaRPr lang="en-US" dirty="0"/>
          </a:p>
          <a:p>
            <a:endParaRPr lang="en-US" dirty="0"/>
          </a:p>
        </p:txBody>
      </p:sp>
      <p:sp>
        <p:nvSpPr>
          <p:cNvPr id="4" name="Slide Number Placeholder 3"/>
          <p:cNvSpPr>
            <a:spLocks noGrp="1"/>
          </p:cNvSpPr>
          <p:nvPr>
            <p:ph type="sldNum" sz="quarter" idx="5"/>
          </p:nvPr>
        </p:nvSpPr>
        <p:spPr/>
        <p:txBody>
          <a:bodyPr/>
          <a:lstStyle/>
          <a:p>
            <a:fld id="{2B4D3DDC-8B27-4764-9FC7-1D109498836C}" type="slidenum">
              <a:rPr lang="en-US" smtClean="0"/>
              <a:t>15</a:t>
            </a:fld>
            <a:endParaRPr lang="en-US"/>
          </a:p>
        </p:txBody>
      </p:sp>
    </p:spTree>
    <p:extLst>
      <p:ext uri="{BB962C8B-B14F-4D97-AF65-F5344CB8AC3E}">
        <p14:creationId xmlns:p14="http://schemas.microsoft.com/office/powerpoint/2010/main" val="29392175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INFO: Ask students for examples of stabilization strategies then [CLICK] on mouse for answers</a:t>
            </a:r>
          </a:p>
          <a:p>
            <a:r>
              <a:rPr lang="en-US" dirty="0"/>
              <a:t>Then, ask students for examples of mitigation strategies, then [CLICK] on mouse for answers</a:t>
            </a:r>
          </a:p>
        </p:txBody>
      </p:sp>
      <p:sp>
        <p:nvSpPr>
          <p:cNvPr id="4" name="Slide Number Placeholder 3"/>
          <p:cNvSpPr>
            <a:spLocks noGrp="1"/>
          </p:cNvSpPr>
          <p:nvPr>
            <p:ph type="sldNum" sz="quarter" idx="5"/>
          </p:nvPr>
        </p:nvSpPr>
        <p:spPr/>
        <p:txBody>
          <a:bodyPr/>
          <a:lstStyle/>
          <a:p>
            <a:fld id="{2B4D3DDC-8B27-4764-9FC7-1D109498836C}" type="slidenum">
              <a:rPr lang="en-US" smtClean="0"/>
              <a:t>17</a:t>
            </a:fld>
            <a:endParaRPr lang="en-US"/>
          </a:p>
        </p:txBody>
      </p:sp>
    </p:spTree>
    <p:extLst>
      <p:ext uri="{BB962C8B-B14F-4D97-AF65-F5344CB8AC3E}">
        <p14:creationId xmlns:p14="http://schemas.microsoft.com/office/powerpoint/2010/main" val="15088264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49622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72344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587557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113440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588035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480531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129232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80868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5834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31524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87777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13923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98420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95072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89047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93819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5/2/2022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33971655"/>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 id="2147483741" r:id="rId12"/>
    <p:sldLayoutId id="2147483742" r:id="rId13"/>
    <p:sldLayoutId id="2147483743" r:id="rId14"/>
    <p:sldLayoutId id="2147483744" r:id="rId15"/>
    <p:sldLayoutId id="214748374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8D8B3-E7D8-4419-B5F7-C8D4D540F6FA}"/>
              </a:ext>
            </a:extLst>
          </p:cNvPr>
          <p:cNvSpPr>
            <a:spLocks noGrp="1"/>
          </p:cNvSpPr>
          <p:nvPr>
            <p:ph type="ctrTitle"/>
          </p:nvPr>
        </p:nvSpPr>
        <p:spPr>
          <a:xfrm>
            <a:off x="2233247" y="2514600"/>
            <a:ext cx="9522068" cy="2262781"/>
          </a:xfrm>
        </p:spPr>
        <p:txBody>
          <a:bodyPr/>
          <a:lstStyle/>
          <a:p>
            <a:r>
              <a:rPr lang="en-US" dirty="0"/>
              <a:t>Psychological First Aid (PFA)</a:t>
            </a:r>
          </a:p>
        </p:txBody>
      </p:sp>
      <p:sp>
        <p:nvSpPr>
          <p:cNvPr id="3" name="Subtitle 2">
            <a:extLst>
              <a:ext uri="{FF2B5EF4-FFF2-40B4-BE49-F238E27FC236}">
                <a16:creationId xmlns:a16="http://schemas.microsoft.com/office/drawing/2014/main" id="{598E4DDC-61F4-4F3C-BAAD-FD99AB875131}"/>
              </a:ext>
            </a:extLst>
          </p:cNvPr>
          <p:cNvSpPr>
            <a:spLocks noGrp="1"/>
          </p:cNvSpPr>
          <p:nvPr>
            <p:ph type="subTitle" idx="1"/>
          </p:nvPr>
        </p:nvSpPr>
        <p:spPr/>
        <p:txBody>
          <a:bodyPr/>
          <a:lstStyle/>
          <a:p>
            <a:r>
              <a:rPr lang="en-US"/>
              <a:t>Simulation Guide</a:t>
            </a:r>
            <a:endParaRPr lang="en-US" dirty="0"/>
          </a:p>
          <a:p>
            <a:r>
              <a:rPr lang="en-US" dirty="0"/>
              <a:t>Emily Ishado, LICSW &amp; Diana Buchanan, PhD</a:t>
            </a:r>
          </a:p>
        </p:txBody>
      </p:sp>
    </p:spTree>
    <p:extLst>
      <p:ext uri="{BB962C8B-B14F-4D97-AF65-F5344CB8AC3E}">
        <p14:creationId xmlns:p14="http://schemas.microsoft.com/office/powerpoint/2010/main" val="6025157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PHQ-9 Scoring</a:t>
            </a:r>
            <a:endParaRPr lang="en-US" dirty="0"/>
          </a:p>
        </p:txBody>
      </p:sp>
      <p:sp>
        <p:nvSpPr>
          <p:cNvPr id="3" name="Content Placeholder 2"/>
          <p:cNvSpPr>
            <a:spLocks noGrp="1"/>
          </p:cNvSpPr>
          <p:nvPr>
            <p:ph idx="1"/>
          </p:nvPr>
        </p:nvSpPr>
        <p:spPr>
          <a:xfrm>
            <a:off x="2592925" y="1524000"/>
            <a:ext cx="4072845" cy="3777622"/>
          </a:xfrm>
        </p:spPr>
        <p:txBody>
          <a:bodyPr/>
          <a:lstStyle/>
          <a:p>
            <a:r>
              <a:rPr lang="en-US" dirty="0" smtClean="0"/>
              <a:t>Not at all = 0</a:t>
            </a:r>
          </a:p>
          <a:p>
            <a:r>
              <a:rPr lang="en-US" dirty="0" smtClean="0"/>
              <a:t>Several days = 1</a:t>
            </a:r>
          </a:p>
          <a:p>
            <a:r>
              <a:rPr lang="en-US" dirty="0" smtClean="0"/>
              <a:t>More than half of the days = 2</a:t>
            </a:r>
          </a:p>
          <a:p>
            <a:r>
              <a:rPr lang="en-US" dirty="0" smtClean="0"/>
              <a:t>Nearly every day = 3</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816554291"/>
              </p:ext>
            </p:extLst>
          </p:nvPr>
        </p:nvGraphicFramePr>
        <p:xfrm>
          <a:off x="2986511" y="3274926"/>
          <a:ext cx="8124513" cy="3391981"/>
        </p:xfrm>
        <a:graphic>
          <a:graphicData uri="http://schemas.openxmlformats.org/drawingml/2006/table">
            <a:tbl>
              <a:tblPr firstRow="1" firstCol="1" bandRow="1">
                <a:tableStyleId>{5C22544A-7EE6-4342-B048-85BDC9FD1C3A}</a:tableStyleId>
              </a:tblPr>
              <a:tblGrid>
                <a:gridCol w="1246917">
                  <a:extLst>
                    <a:ext uri="{9D8B030D-6E8A-4147-A177-3AD203B41FA5}">
                      <a16:colId xmlns:a16="http://schemas.microsoft.com/office/drawing/2014/main" val="4092137420"/>
                    </a:ext>
                  </a:extLst>
                </a:gridCol>
                <a:gridCol w="1720485">
                  <a:extLst>
                    <a:ext uri="{9D8B030D-6E8A-4147-A177-3AD203B41FA5}">
                      <a16:colId xmlns:a16="http://schemas.microsoft.com/office/drawing/2014/main" val="1377076986"/>
                    </a:ext>
                  </a:extLst>
                </a:gridCol>
                <a:gridCol w="5157111">
                  <a:extLst>
                    <a:ext uri="{9D8B030D-6E8A-4147-A177-3AD203B41FA5}">
                      <a16:colId xmlns:a16="http://schemas.microsoft.com/office/drawing/2014/main" val="390126479"/>
                    </a:ext>
                  </a:extLst>
                </a:gridCol>
              </a:tblGrid>
              <a:tr h="0">
                <a:tc>
                  <a:txBody>
                    <a:bodyPr/>
                    <a:lstStyle/>
                    <a:p>
                      <a:pPr marL="0" marR="0" algn="ctr">
                        <a:lnSpc>
                          <a:spcPct val="107000"/>
                        </a:lnSpc>
                        <a:spcBef>
                          <a:spcPts val="0"/>
                        </a:spcBef>
                        <a:spcAft>
                          <a:spcPts val="600"/>
                        </a:spcAft>
                      </a:pPr>
                      <a:r>
                        <a:rPr lang="en-US" sz="1600" dirty="0">
                          <a:effectLst/>
                        </a:rPr>
                        <a:t>PHQ-9 Score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600"/>
                        </a:spcAft>
                      </a:pPr>
                      <a:r>
                        <a:rPr lang="en-US" sz="1600" dirty="0">
                          <a:effectLst/>
                        </a:rPr>
                        <a:t>Depression Severity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600"/>
                        </a:spcAft>
                      </a:pPr>
                      <a:r>
                        <a:rPr lang="en-US" sz="1600">
                          <a:effectLst/>
                        </a:rPr>
                        <a:t>Proposed Treatment Actions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37920182"/>
                  </a:ext>
                </a:extLst>
              </a:tr>
              <a:tr h="0">
                <a:tc>
                  <a:txBody>
                    <a:bodyPr/>
                    <a:lstStyle/>
                    <a:p>
                      <a:pPr marL="0" marR="0" algn="ctr">
                        <a:lnSpc>
                          <a:spcPct val="107000"/>
                        </a:lnSpc>
                        <a:spcBef>
                          <a:spcPts val="0"/>
                        </a:spcBef>
                        <a:spcAft>
                          <a:spcPts val="600"/>
                        </a:spcAft>
                      </a:pPr>
                      <a:r>
                        <a:rPr lang="en-US" sz="1600">
                          <a:effectLst/>
                        </a:rPr>
                        <a:t>0 – 4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600"/>
                        </a:spcAft>
                      </a:pPr>
                      <a:r>
                        <a:rPr lang="en-US" sz="1600" dirty="0">
                          <a:effectLst/>
                        </a:rPr>
                        <a:t>None-minimal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600"/>
                        </a:spcAft>
                      </a:pPr>
                      <a:r>
                        <a:rPr lang="en-US" sz="1600">
                          <a:effectLst/>
                        </a:rPr>
                        <a:t>None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40825342"/>
                  </a:ext>
                </a:extLst>
              </a:tr>
              <a:tr h="0">
                <a:tc>
                  <a:txBody>
                    <a:bodyPr/>
                    <a:lstStyle/>
                    <a:p>
                      <a:pPr marL="0" marR="0" algn="ctr">
                        <a:lnSpc>
                          <a:spcPct val="107000"/>
                        </a:lnSpc>
                        <a:spcBef>
                          <a:spcPts val="0"/>
                        </a:spcBef>
                        <a:spcAft>
                          <a:spcPts val="600"/>
                        </a:spcAft>
                      </a:pPr>
                      <a:r>
                        <a:rPr lang="en-US" sz="1600">
                          <a:effectLst/>
                        </a:rPr>
                        <a:t>5 – 9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600"/>
                        </a:spcAft>
                      </a:pPr>
                      <a:r>
                        <a:rPr lang="en-US" sz="1600" dirty="0">
                          <a:effectLst/>
                        </a:rPr>
                        <a:t>Mild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600"/>
                        </a:spcAft>
                      </a:pPr>
                      <a:r>
                        <a:rPr lang="en-US" sz="1600" dirty="0">
                          <a:effectLst/>
                        </a:rPr>
                        <a:t>Watchful waiting; repeat PHQ-9 at follow-up</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96916639"/>
                  </a:ext>
                </a:extLst>
              </a:tr>
              <a:tr h="0">
                <a:tc>
                  <a:txBody>
                    <a:bodyPr/>
                    <a:lstStyle/>
                    <a:p>
                      <a:pPr marL="0" marR="0" algn="ctr">
                        <a:lnSpc>
                          <a:spcPct val="107000"/>
                        </a:lnSpc>
                        <a:spcBef>
                          <a:spcPts val="0"/>
                        </a:spcBef>
                        <a:spcAft>
                          <a:spcPts val="600"/>
                        </a:spcAft>
                      </a:pPr>
                      <a:r>
                        <a:rPr lang="en-US" sz="1600">
                          <a:effectLst/>
                        </a:rPr>
                        <a:t>10 – 14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600"/>
                        </a:spcAft>
                      </a:pPr>
                      <a:r>
                        <a:rPr lang="en-US" sz="1600">
                          <a:effectLst/>
                        </a:rPr>
                        <a:t>Moderate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600"/>
                        </a:spcAft>
                      </a:pPr>
                      <a:r>
                        <a:rPr lang="en-US" sz="1600" dirty="0">
                          <a:effectLst/>
                        </a:rPr>
                        <a:t>Treatment plan, considering counseling, follow-up and/or pharmacotherapy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53715262"/>
                  </a:ext>
                </a:extLst>
              </a:tr>
              <a:tr h="0">
                <a:tc>
                  <a:txBody>
                    <a:bodyPr/>
                    <a:lstStyle/>
                    <a:p>
                      <a:pPr marL="0" marR="0" algn="ctr">
                        <a:lnSpc>
                          <a:spcPct val="107000"/>
                        </a:lnSpc>
                        <a:spcBef>
                          <a:spcPts val="0"/>
                        </a:spcBef>
                        <a:spcAft>
                          <a:spcPts val="600"/>
                        </a:spcAft>
                      </a:pPr>
                      <a:r>
                        <a:rPr lang="en-US" sz="1600">
                          <a:effectLst/>
                        </a:rPr>
                        <a:t>15 – 19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600"/>
                        </a:spcAft>
                      </a:pPr>
                      <a:r>
                        <a:rPr lang="en-US" sz="1600">
                          <a:effectLst/>
                        </a:rPr>
                        <a:t>Moderately Severe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600"/>
                        </a:spcAft>
                      </a:pPr>
                      <a:r>
                        <a:rPr lang="en-US" sz="1600" dirty="0">
                          <a:effectLst/>
                        </a:rPr>
                        <a:t>Active treatment with pharmacotherapy and/or psychotherapy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65946132"/>
                  </a:ext>
                </a:extLst>
              </a:tr>
              <a:tr h="0">
                <a:tc>
                  <a:txBody>
                    <a:bodyPr/>
                    <a:lstStyle/>
                    <a:p>
                      <a:pPr marL="0" marR="0" algn="ctr">
                        <a:lnSpc>
                          <a:spcPct val="107000"/>
                        </a:lnSpc>
                        <a:spcBef>
                          <a:spcPts val="0"/>
                        </a:spcBef>
                        <a:spcAft>
                          <a:spcPts val="600"/>
                        </a:spcAft>
                      </a:pPr>
                      <a:r>
                        <a:rPr lang="en-US" sz="1600">
                          <a:effectLst/>
                        </a:rPr>
                        <a:t>20 – 27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600"/>
                        </a:spcAft>
                      </a:pPr>
                      <a:r>
                        <a:rPr lang="en-US" sz="1600">
                          <a:effectLst/>
                        </a:rPr>
                        <a:t>Severe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600"/>
                        </a:spcAft>
                      </a:pPr>
                      <a:r>
                        <a:rPr lang="en-US" sz="1600" dirty="0">
                          <a:effectLst/>
                        </a:rPr>
                        <a:t>Immediate initiation of pharmacotherapy and, if severe impairment or poor response to therapy, expedited referral to a mental health specialist for psychotherapy and/or collaborative management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14112755"/>
                  </a:ext>
                </a:extLst>
              </a:tr>
            </a:tbl>
          </a:graphicData>
        </a:graphic>
      </p:graphicFrame>
    </p:spTree>
    <p:extLst>
      <p:ext uri="{BB962C8B-B14F-4D97-AF65-F5344CB8AC3E}">
        <p14:creationId xmlns:p14="http://schemas.microsoft.com/office/powerpoint/2010/main" val="4012594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43890-B494-4B02-B9A7-95B994207C80}"/>
              </a:ext>
            </a:extLst>
          </p:cNvPr>
          <p:cNvSpPr>
            <a:spLocks noGrp="1"/>
          </p:cNvSpPr>
          <p:nvPr>
            <p:ph type="title"/>
          </p:nvPr>
        </p:nvSpPr>
        <p:spPr>
          <a:xfrm>
            <a:off x="3613637" y="270623"/>
            <a:ext cx="5267398" cy="668359"/>
          </a:xfrm>
        </p:spPr>
        <p:txBody>
          <a:bodyPr>
            <a:normAutofit fontScale="90000"/>
          </a:bodyPr>
          <a:lstStyle/>
          <a:p>
            <a:r>
              <a:rPr lang="en-US" b="1" dirty="0"/>
              <a:t>PHQ-9 Results: Score =11</a:t>
            </a:r>
          </a:p>
        </p:txBody>
      </p:sp>
      <p:pic>
        <p:nvPicPr>
          <p:cNvPr id="3" name="Picture 2">
            <a:extLst>
              <a:ext uri="{FF2B5EF4-FFF2-40B4-BE49-F238E27FC236}">
                <a16:creationId xmlns:a16="http://schemas.microsoft.com/office/drawing/2014/main" id="{9C63FC1D-B2A2-407C-8D89-89B1E1397967}"/>
              </a:ext>
            </a:extLst>
          </p:cNvPr>
          <p:cNvPicPr>
            <a:picLocks noChangeAspect="1"/>
          </p:cNvPicPr>
          <p:nvPr/>
        </p:nvPicPr>
        <p:blipFill>
          <a:blip r:embed="rId3"/>
          <a:stretch>
            <a:fillRect/>
          </a:stretch>
        </p:blipFill>
        <p:spPr>
          <a:xfrm>
            <a:off x="3046937" y="982525"/>
            <a:ext cx="6400799" cy="5919018"/>
          </a:xfrm>
          <a:prstGeom prst="rect">
            <a:avLst/>
          </a:prstGeom>
        </p:spPr>
      </p:pic>
    </p:spTree>
    <p:extLst>
      <p:ext uri="{BB962C8B-B14F-4D97-AF65-F5344CB8AC3E}">
        <p14:creationId xmlns:p14="http://schemas.microsoft.com/office/powerpoint/2010/main" val="3381051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43890-B494-4B02-B9A7-95B994207C80}"/>
              </a:ext>
            </a:extLst>
          </p:cNvPr>
          <p:cNvSpPr>
            <a:spLocks noGrp="1"/>
          </p:cNvSpPr>
          <p:nvPr>
            <p:ph type="title"/>
          </p:nvPr>
        </p:nvSpPr>
        <p:spPr>
          <a:xfrm>
            <a:off x="2592925" y="246041"/>
            <a:ext cx="9347029" cy="3423134"/>
          </a:xfrm>
        </p:spPr>
        <p:txBody>
          <a:bodyPr>
            <a:normAutofit/>
          </a:bodyPr>
          <a:lstStyle/>
          <a:p>
            <a:pPr algn="ctr"/>
            <a:r>
              <a:rPr lang="en-US" b="1" dirty="0"/>
              <a:t>RAPID Approach</a:t>
            </a:r>
            <a:br>
              <a:rPr lang="en-US" b="1" dirty="0"/>
            </a:br>
            <a:r>
              <a:rPr lang="en-US" b="1" dirty="0"/>
              <a:t>ASSESSMENT: Initial Triage &amp; Functional Domains</a:t>
            </a:r>
            <a:r>
              <a:rPr lang="en-US" dirty="0"/>
              <a:t/>
            </a:r>
            <a:br>
              <a:rPr lang="en-US" dirty="0"/>
            </a:br>
            <a:r>
              <a:rPr lang="en-US" sz="2000" dirty="0" smtClean="0">
                <a:latin typeface="Calibri" panose="020F0502020204030204" pitchFamily="34" charset="0"/>
                <a:cs typeface="Calibri" panose="020F0502020204030204" pitchFamily="34" charset="0"/>
              </a:rPr>
              <a:t/>
            </a:r>
            <a:br>
              <a:rPr lang="en-US" sz="2000" dirty="0" smtClean="0">
                <a:latin typeface="Calibri" panose="020F0502020204030204" pitchFamily="34" charset="0"/>
                <a:cs typeface="Calibri" panose="020F0502020204030204" pitchFamily="34" charset="0"/>
              </a:rPr>
            </a:br>
            <a:r>
              <a:rPr lang="en-US" sz="2000" dirty="0" smtClean="0">
                <a:latin typeface="Calibri" panose="020F0502020204030204" pitchFamily="34" charset="0"/>
                <a:cs typeface="Calibri" panose="020F0502020204030204" pitchFamily="34" charset="0"/>
              </a:rPr>
              <a:t>	</a:t>
            </a:r>
            <a:r>
              <a:rPr lang="en-US" b="1" dirty="0"/>
              <a:t/>
            </a:r>
            <a:br>
              <a:rPr lang="en-US" b="1" dirty="0"/>
            </a:br>
            <a:r>
              <a:rPr lang="en-US" b="1" dirty="0"/>
              <a:t>	</a:t>
            </a:r>
          </a:p>
        </p:txBody>
      </p:sp>
      <p:sp>
        <p:nvSpPr>
          <p:cNvPr id="6" name="Content Placeholder 2">
            <a:extLst>
              <a:ext uri="{FF2B5EF4-FFF2-40B4-BE49-F238E27FC236}">
                <a16:creationId xmlns:a16="http://schemas.microsoft.com/office/drawing/2014/main" id="{DAC2D34C-1F88-453C-92DD-EA7B952EE2B9}"/>
              </a:ext>
            </a:extLst>
          </p:cNvPr>
          <p:cNvSpPr txBox="1">
            <a:spLocks/>
          </p:cNvSpPr>
          <p:nvPr/>
        </p:nvSpPr>
        <p:spPr>
          <a:xfrm>
            <a:off x="2303586" y="1676398"/>
            <a:ext cx="4381332" cy="518160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endParaRPr lang="en-US" dirty="0">
              <a:solidFill>
                <a:schemeClr val="tx1"/>
              </a:solidFill>
            </a:endParaRPr>
          </a:p>
        </p:txBody>
      </p:sp>
      <p:graphicFrame>
        <p:nvGraphicFramePr>
          <p:cNvPr id="7" name="Table 6">
            <a:extLst>
              <a:ext uri="{FF2B5EF4-FFF2-40B4-BE49-F238E27FC236}">
                <a16:creationId xmlns:a16="http://schemas.microsoft.com/office/drawing/2014/main" id="{FAB38C59-3DA5-4C7C-A899-EABCDCDBF3F8}"/>
              </a:ext>
            </a:extLst>
          </p:cNvPr>
          <p:cNvGraphicFramePr>
            <a:graphicFrameLocks noGrp="1"/>
          </p:cNvGraphicFramePr>
          <p:nvPr>
            <p:extLst>
              <p:ext uri="{D42A27DB-BD31-4B8C-83A1-F6EECF244321}">
                <p14:modId xmlns:p14="http://schemas.microsoft.com/office/powerpoint/2010/main" val="2664937729"/>
              </p:ext>
            </p:extLst>
          </p:nvPr>
        </p:nvGraphicFramePr>
        <p:xfrm>
          <a:off x="252046" y="2141498"/>
          <a:ext cx="2753542" cy="3040104"/>
        </p:xfrm>
        <a:graphic>
          <a:graphicData uri="http://schemas.openxmlformats.org/drawingml/2006/table">
            <a:tbl>
              <a:tblPr firstRow="1" bandRow="1">
                <a:tableStyleId>{2D5ABB26-0587-4C30-8999-92F81FD0307C}</a:tableStyleId>
              </a:tblPr>
              <a:tblGrid>
                <a:gridCol w="355575">
                  <a:extLst>
                    <a:ext uri="{9D8B030D-6E8A-4147-A177-3AD203B41FA5}">
                      <a16:colId xmlns:a16="http://schemas.microsoft.com/office/drawing/2014/main" val="2774515261"/>
                    </a:ext>
                  </a:extLst>
                </a:gridCol>
                <a:gridCol w="2397967">
                  <a:extLst>
                    <a:ext uri="{9D8B030D-6E8A-4147-A177-3AD203B41FA5}">
                      <a16:colId xmlns:a16="http://schemas.microsoft.com/office/drawing/2014/main" val="1787016304"/>
                    </a:ext>
                  </a:extLst>
                </a:gridCol>
              </a:tblGrid>
              <a:tr h="370840">
                <a:tc>
                  <a:txBody>
                    <a:bodyPr/>
                    <a:lstStyle/>
                    <a:p>
                      <a:pPr algn="ctr"/>
                      <a:r>
                        <a:rPr lang="en-US" b="0" dirty="0"/>
                        <a:t>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b="0" u="none" dirty="0"/>
                        <a:t>Rapport Building </a:t>
                      </a:r>
                      <a:r>
                        <a:rPr lang="en-US" dirty="0"/>
                        <a:t>/ </a:t>
                      </a:r>
                      <a:r>
                        <a:rPr lang="en-US" b="0" u="none" dirty="0"/>
                        <a:t>Reflective Listening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2904928890"/>
                  </a:ext>
                </a:extLst>
              </a:tr>
              <a:tr h="580555">
                <a:tc>
                  <a:txBody>
                    <a:bodyPr/>
                    <a:lstStyle/>
                    <a:p>
                      <a:pPr algn="ctr"/>
                      <a:r>
                        <a:rPr lang="en-US" b="1" dirty="0"/>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0000"/>
                        </a:lnSpc>
                      </a:pPr>
                      <a:r>
                        <a:rPr lang="en-US" b="1" u="sng" dirty="0"/>
                        <a:t>Assessment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487112106"/>
                  </a:ext>
                </a:extLst>
              </a:tr>
              <a:tr h="597159">
                <a:tc>
                  <a:txBody>
                    <a:bodyPr/>
                    <a:lstStyle/>
                    <a:p>
                      <a:pPr algn="ctr"/>
                      <a:r>
                        <a:rPr lang="en-US" dirty="0"/>
                        <a:t>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0000"/>
                        </a:lnSpc>
                      </a:pPr>
                      <a:r>
                        <a:rPr lang="en-US" dirty="0"/>
                        <a:t>Prioritization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797645506"/>
                  </a:ext>
                </a:extLst>
              </a:tr>
              <a:tr h="597159">
                <a:tc>
                  <a:txBody>
                    <a:bodyPr/>
                    <a:lstStyle/>
                    <a:p>
                      <a:pPr algn="ctr"/>
                      <a:r>
                        <a:rPr lang="en-US" dirty="0"/>
                        <a:t>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0000"/>
                        </a:lnSpc>
                      </a:pPr>
                      <a:r>
                        <a:rPr lang="en-US" dirty="0"/>
                        <a:t>Intervention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480812133"/>
                  </a:ext>
                </a:extLst>
              </a:tr>
              <a:tr h="625151">
                <a:tc>
                  <a:txBody>
                    <a:bodyPr/>
                    <a:lstStyle/>
                    <a:p>
                      <a:pPr algn="ctr"/>
                      <a:r>
                        <a:rPr lang="en-US" dirty="0"/>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0000"/>
                        </a:lnSpc>
                      </a:pPr>
                      <a:r>
                        <a:rPr lang="en-US" dirty="0"/>
                        <a:t>Disposition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761791848"/>
                  </a:ext>
                </a:extLst>
              </a:tr>
            </a:tbl>
          </a:graphicData>
        </a:graphic>
      </p:graphicFrame>
      <p:sp>
        <p:nvSpPr>
          <p:cNvPr id="10" name="Rectangle 9">
            <a:extLst>
              <a:ext uri="{FF2B5EF4-FFF2-40B4-BE49-F238E27FC236}">
                <a16:creationId xmlns:a16="http://schemas.microsoft.com/office/drawing/2014/main" id="{8B353F60-50E0-4530-8F4D-06B102AD6163}"/>
              </a:ext>
            </a:extLst>
          </p:cNvPr>
          <p:cNvSpPr/>
          <p:nvPr/>
        </p:nvSpPr>
        <p:spPr>
          <a:xfrm>
            <a:off x="4023724" y="2073976"/>
            <a:ext cx="7454096" cy="4237699"/>
          </a:xfrm>
          <a:prstGeom prst="rect">
            <a:avLst/>
          </a:prstGeom>
        </p:spPr>
        <p:txBody>
          <a:bodyPr wrap="square">
            <a:spAutoFit/>
          </a:bodyPr>
          <a:lstStyle/>
          <a:p>
            <a:pPr marR="0" lvl="0">
              <a:lnSpc>
                <a:spcPct val="107000"/>
              </a:lnSpc>
              <a:spcBef>
                <a:spcPts val="0"/>
              </a:spcBef>
              <a:spcAft>
                <a:spcPts val="600"/>
              </a:spcAft>
            </a:pPr>
            <a:r>
              <a:rPr lang="en-US" sz="2200" dirty="0" smtClean="0">
                <a:latin typeface="Calibri" panose="020F0502020204030204" pitchFamily="34" charset="0"/>
                <a:cs typeface="Calibri" panose="020F0502020204030204" pitchFamily="34" charset="0"/>
              </a:rPr>
              <a:t>1</a:t>
            </a:r>
            <a:r>
              <a:rPr lang="en-US" sz="2200" dirty="0">
                <a:latin typeface="Calibri" panose="020F0502020204030204" pitchFamily="34" charset="0"/>
                <a:cs typeface="Calibri" panose="020F0502020204030204" pitchFamily="34" charset="0"/>
              </a:rPr>
              <a:t>)   Initial Triage – Any immediate safety issues</a:t>
            </a:r>
            <a:r>
              <a:rPr lang="en-US" sz="2200" dirty="0" smtClean="0">
                <a:latin typeface="Calibri" panose="020F0502020204030204" pitchFamily="34" charset="0"/>
                <a:cs typeface="Calibri" panose="020F0502020204030204" pitchFamily="34" charset="0"/>
              </a:rPr>
              <a:t>?</a:t>
            </a:r>
          </a:p>
          <a:p>
            <a:pPr marR="0" lvl="0">
              <a:lnSpc>
                <a:spcPct val="107000"/>
              </a:lnSpc>
              <a:spcBef>
                <a:spcPts val="0"/>
              </a:spcBef>
              <a:spcAft>
                <a:spcPts val="600"/>
              </a:spcAft>
            </a:pPr>
            <a:r>
              <a:rPr lang="en-US" sz="2200" dirty="0" smtClean="0">
                <a:latin typeface="Calibri" panose="020F0502020204030204" pitchFamily="34" charset="0"/>
                <a:ea typeface="Calibri" panose="020F0502020204030204" pitchFamily="34" charset="0"/>
                <a:cs typeface="Times New Roman" panose="02020603050405020304" pitchFamily="18" charset="0"/>
              </a:rPr>
              <a:t>2</a:t>
            </a:r>
            <a:r>
              <a:rPr lang="en-US" sz="2200" dirty="0">
                <a:latin typeface="Calibri" panose="020F0502020204030204" pitchFamily="34" charset="0"/>
                <a:ea typeface="Calibri" panose="020F0502020204030204" pitchFamily="34" charset="0"/>
                <a:cs typeface="Times New Roman" panose="02020603050405020304" pitchFamily="18" charset="0"/>
              </a:rPr>
              <a:t>)   Functioning domains</a:t>
            </a:r>
          </a:p>
          <a:p>
            <a:pPr marL="742950" marR="0" lvl="1" indent="-285750">
              <a:lnSpc>
                <a:spcPct val="107000"/>
              </a:lnSpc>
              <a:spcBef>
                <a:spcPts val="0"/>
              </a:spcBef>
              <a:spcAft>
                <a:spcPts val="600"/>
              </a:spcAft>
              <a:buFont typeface="+mj-lt"/>
              <a:buAutoNum type="alphaLcParenR"/>
            </a:pPr>
            <a:r>
              <a:rPr lang="en-US" sz="2200" dirty="0" smtClean="0">
                <a:latin typeface="Calibri" panose="020F0502020204030204" pitchFamily="34" charset="0"/>
                <a:ea typeface="Calibri" panose="020F0502020204030204" pitchFamily="34" charset="0"/>
                <a:cs typeface="Times New Roman" panose="02020603050405020304" pitchFamily="18" charset="0"/>
              </a:rPr>
              <a:t>Cognitive - E.g</a:t>
            </a:r>
            <a:r>
              <a:rPr lang="en-US" sz="2200" dirty="0">
                <a:latin typeface="Calibri" panose="020F0502020204030204" pitchFamily="34" charset="0"/>
                <a:ea typeface="Calibri" panose="020F0502020204030204" pitchFamily="34" charset="0"/>
                <a:cs typeface="Times New Roman" panose="02020603050405020304" pitchFamily="18" charset="0"/>
              </a:rPr>
              <a:t>. Difficulty making decisions, confusion</a:t>
            </a:r>
          </a:p>
          <a:p>
            <a:pPr marL="742950" marR="0" lvl="1" indent="-285750">
              <a:lnSpc>
                <a:spcPct val="107000"/>
              </a:lnSpc>
              <a:spcBef>
                <a:spcPts val="0"/>
              </a:spcBef>
              <a:spcAft>
                <a:spcPts val="600"/>
              </a:spcAft>
              <a:buFont typeface="+mj-lt"/>
              <a:buAutoNum type="alphaLcParenR"/>
            </a:pPr>
            <a:r>
              <a:rPr lang="en-US" sz="2200" dirty="0" smtClean="0">
                <a:latin typeface="Calibri" panose="020F0502020204030204" pitchFamily="34" charset="0"/>
                <a:ea typeface="Calibri" panose="020F0502020204030204" pitchFamily="34" charset="0"/>
                <a:cs typeface="Times New Roman" panose="02020603050405020304" pitchFamily="18" charset="0"/>
              </a:rPr>
              <a:t>Emotional - E.g</a:t>
            </a:r>
            <a:r>
              <a:rPr lang="en-US" sz="2200" dirty="0">
                <a:latin typeface="Calibri" panose="020F0502020204030204" pitchFamily="34" charset="0"/>
                <a:ea typeface="Calibri" panose="020F0502020204030204" pitchFamily="34" charset="0"/>
                <a:cs typeface="Times New Roman" panose="02020603050405020304" pitchFamily="18" charset="0"/>
              </a:rPr>
              <a:t>. Distress, anxious, sad</a:t>
            </a:r>
          </a:p>
          <a:p>
            <a:pPr marL="742950" marR="0" lvl="1" indent="-285750">
              <a:lnSpc>
                <a:spcPct val="107000"/>
              </a:lnSpc>
              <a:spcBef>
                <a:spcPts val="0"/>
              </a:spcBef>
              <a:spcAft>
                <a:spcPts val="600"/>
              </a:spcAft>
              <a:buFont typeface="+mj-lt"/>
              <a:buAutoNum type="alphaLcParenR"/>
            </a:pPr>
            <a:r>
              <a:rPr lang="en-US" sz="2200" dirty="0" smtClean="0">
                <a:latin typeface="Calibri" panose="020F0502020204030204" pitchFamily="34" charset="0"/>
                <a:ea typeface="Calibri" panose="020F0502020204030204" pitchFamily="34" charset="0"/>
                <a:cs typeface="Times New Roman" panose="02020603050405020304" pitchFamily="18" charset="0"/>
              </a:rPr>
              <a:t>Behavioral - E.g</a:t>
            </a:r>
            <a:r>
              <a:rPr lang="en-US" sz="2200" dirty="0">
                <a:latin typeface="Calibri" panose="020F0502020204030204" pitchFamily="34" charset="0"/>
                <a:ea typeface="Calibri" panose="020F0502020204030204" pitchFamily="34" charset="0"/>
                <a:cs typeface="Times New Roman" panose="02020603050405020304" pitchFamily="18" charset="0"/>
              </a:rPr>
              <a:t>. Avoidance, compulsion, aggression</a:t>
            </a:r>
          </a:p>
          <a:p>
            <a:pPr marL="742950" marR="0" lvl="1" indent="-285750">
              <a:lnSpc>
                <a:spcPct val="107000"/>
              </a:lnSpc>
              <a:spcBef>
                <a:spcPts val="0"/>
              </a:spcBef>
              <a:spcAft>
                <a:spcPts val="600"/>
              </a:spcAft>
              <a:buFont typeface="+mj-lt"/>
              <a:buAutoNum type="alphaLcParenR"/>
            </a:pPr>
            <a:r>
              <a:rPr lang="en-US" sz="2200" dirty="0" smtClean="0">
                <a:latin typeface="Calibri" panose="020F0502020204030204" pitchFamily="34" charset="0"/>
                <a:ea typeface="Calibri" panose="020F0502020204030204" pitchFamily="34" charset="0"/>
                <a:cs typeface="Times New Roman" panose="02020603050405020304" pitchFamily="18" charset="0"/>
              </a:rPr>
              <a:t>Spiritual - E.g</a:t>
            </a:r>
            <a:r>
              <a:rPr lang="en-US" sz="2200" dirty="0">
                <a:latin typeface="Calibri" panose="020F0502020204030204" pitchFamily="34" charset="0"/>
                <a:ea typeface="Calibri" panose="020F0502020204030204" pitchFamily="34" charset="0"/>
                <a:cs typeface="Times New Roman" panose="02020603050405020304" pitchFamily="18" charset="0"/>
              </a:rPr>
              <a:t>. Questioning faith</a:t>
            </a:r>
          </a:p>
          <a:p>
            <a:pPr marL="742950" marR="0" lvl="1" indent="-285750">
              <a:lnSpc>
                <a:spcPct val="107000"/>
              </a:lnSpc>
              <a:spcBef>
                <a:spcPts val="0"/>
              </a:spcBef>
              <a:spcAft>
                <a:spcPts val="600"/>
              </a:spcAft>
              <a:buFont typeface="+mj-lt"/>
              <a:buAutoNum type="alphaLcParenR"/>
            </a:pPr>
            <a:r>
              <a:rPr lang="en-US" sz="2200" dirty="0" smtClean="0">
                <a:latin typeface="Calibri" panose="020F0502020204030204" pitchFamily="34" charset="0"/>
                <a:ea typeface="Calibri" panose="020F0502020204030204" pitchFamily="34" charset="0"/>
                <a:cs typeface="Times New Roman" panose="02020603050405020304" pitchFamily="18" charset="0"/>
              </a:rPr>
              <a:t>Physiologic - E.g</a:t>
            </a:r>
            <a:r>
              <a:rPr lang="en-US" sz="2200" dirty="0">
                <a:latin typeface="Calibri" panose="020F0502020204030204" pitchFamily="34" charset="0"/>
                <a:ea typeface="Calibri" panose="020F0502020204030204" pitchFamily="34" charset="0"/>
                <a:cs typeface="Times New Roman" panose="02020603050405020304" pitchFamily="18" charset="0"/>
              </a:rPr>
              <a:t>. Changes in appetite, body aches</a:t>
            </a:r>
          </a:p>
          <a:p>
            <a:pPr marR="0" lvl="0">
              <a:lnSpc>
                <a:spcPct val="107000"/>
              </a:lnSpc>
              <a:spcBef>
                <a:spcPts val="0"/>
              </a:spcBef>
              <a:spcAft>
                <a:spcPts val="600"/>
              </a:spcAft>
            </a:pPr>
            <a:r>
              <a:rPr lang="en-US" sz="2200" dirty="0">
                <a:latin typeface="Calibri" panose="020F0502020204030204" pitchFamily="34" charset="0"/>
                <a:ea typeface="Calibri" panose="020F0502020204030204" pitchFamily="34" charset="0"/>
                <a:cs typeface="Times New Roman" panose="02020603050405020304" pitchFamily="18" charset="0"/>
              </a:rPr>
              <a:t>3)    Questions can focus on whether patient has noticed any impairment in these 5 domains. Continue open-ended questions.</a:t>
            </a:r>
          </a:p>
        </p:txBody>
      </p:sp>
    </p:spTree>
    <p:extLst>
      <p:ext uri="{BB962C8B-B14F-4D97-AF65-F5344CB8AC3E}">
        <p14:creationId xmlns:p14="http://schemas.microsoft.com/office/powerpoint/2010/main" val="358492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43890-B494-4B02-B9A7-95B994207C80}"/>
              </a:ext>
            </a:extLst>
          </p:cNvPr>
          <p:cNvSpPr>
            <a:spLocks noGrp="1"/>
          </p:cNvSpPr>
          <p:nvPr>
            <p:ph type="title"/>
          </p:nvPr>
        </p:nvSpPr>
        <p:spPr>
          <a:xfrm>
            <a:off x="2592925" y="246041"/>
            <a:ext cx="9347029" cy="1280890"/>
          </a:xfrm>
        </p:spPr>
        <p:txBody>
          <a:bodyPr>
            <a:normAutofit/>
          </a:bodyPr>
          <a:lstStyle/>
          <a:p>
            <a:pPr algn="ctr"/>
            <a:r>
              <a:rPr lang="en-US" b="1" dirty="0"/>
              <a:t>RAPID Approach</a:t>
            </a:r>
            <a:br>
              <a:rPr lang="en-US" b="1" dirty="0"/>
            </a:br>
            <a:r>
              <a:rPr lang="en-US" b="1" dirty="0"/>
              <a:t>ASSESSMENT: DISTRESS VS. DYSFUNCTION</a:t>
            </a:r>
          </a:p>
        </p:txBody>
      </p:sp>
      <p:sp>
        <p:nvSpPr>
          <p:cNvPr id="5" name="Content Placeholder 2">
            <a:extLst>
              <a:ext uri="{FF2B5EF4-FFF2-40B4-BE49-F238E27FC236}">
                <a16:creationId xmlns:a16="http://schemas.microsoft.com/office/drawing/2014/main" id="{A3A7640E-65D8-4CE4-B0DA-F07752EC0797}"/>
              </a:ext>
            </a:extLst>
          </p:cNvPr>
          <p:cNvSpPr txBox="1">
            <a:spLocks/>
          </p:cNvSpPr>
          <p:nvPr/>
        </p:nvSpPr>
        <p:spPr>
          <a:xfrm>
            <a:off x="6684917" y="1676399"/>
            <a:ext cx="4265075" cy="518160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457200" lvl="1" indent="0">
              <a:buNone/>
            </a:pPr>
            <a:endParaRPr lang="en-US" sz="1800" dirty="0"/>
          </a:p>
        </p:txBody>
      </p:sp>
      <p:pic>
        <p:nvPicPr>
          <p:cNvPr id="4" name="Picture 3">
            <a:extLst>
              <a:ext uri="{FF2B5EF4-FFF2-40B4-BE49-F238E27FC236}">
                <a16:creationId xmlns:a16="http://schemas.microsoft.com/office/drawing/2014/main" id="{4D85FDEB-4491-415B-90E9-2AB1874E2FBC}"/>
              </a:ext>
            </a:extLst>
          </p:cNvPr>
          <p:cNvPicPr>
            <a:picLocks noChangeAspect="1"/>
          </p:cNvPicPr>
          <p:nvPr/>
        </p:nvPicPr>
        <p:blipFill>
          <a:blip r:embed="rId3"/>
          <a:stretch>
            <a:fillRect/>
          </a:stretch>
        </p:blipFill>
        <p:spPr>
          <a:xfrm>
            <a:off x="9225023" y="1676398"/>
            <a:ext cx="1058005" cy="1303341"/>
          </a:xfrm>
          <a:prstGeom prst="rect">
            <a:avLst/>
          </a:prstGeom>
        </p:spPr>
      </p:pic>
      <p:pic>
        <p:nvPicPr>
          <p:cNvPr id="9" name="Picture 8">
            <a:extLst>
              <a:ext uri="{FF2B5EF4-FFF2-40B4-BE49-F238E27FC236}">
                <a16:creationId xmlns:a16="http://schemas.microsoft.com/office/drawing/2014/main" id="{1EA5522C-388E-4D18-B109-401E45B30890}"/>
              </a:ext>
            </a:extLst>
          </p:cNvPr>
          <p:cNvPicPr>
            <a:picLocks noChangeAspect="1"/>
          </p:cNvPicPr>
          <p:nvPr/>
        </p:nvPicPr>
        <p:blipFill>
          <a:blip r:embed="rId4"/>
          <a:stretch>
            <a:fillRect/>
          </a:stretch>
        </p:blipFill>
        <p:spPr>
          <a:xfrm>
            <a:off x="9184906" y="3053861"/>
            <a:ext cx="1227121" cy="1303340"/>
          </a:xfrm>
          <a:prstGeom prst="rect">
            <a:avLst/>
          </a:prstGeom>
        </p:spPr>
      </p:pic>
      <p:graphicFrame>
        <p:nvGraphicFramePr>
          <p:cNvPr id="7" name="Table 6">
            <a:extLst>
              <a:ext uri="{FF2B5EF4-FFF2-40B4-BE49-F238E27FC236}">
                <a16:creationId xmlns:a16="http://schemas.microsoft.com/office/drawing/2014/main" id="{400C209D-8204-4F5E-BA41-DC98D0C6BBEE}"/>
              </a:ext>
            </a:extLst>
          </p:cNvPr>
          <p:cNvGraphicFramePr>
            <a:graphicFrameLocks noGrp="1"/>
          </p:cNvGraphicFramePr>
          <p:nvPr>
            <p:extLst>
              <p:ext uri="{D42A27DB-BD31-4B8C-83A1-F6EECF244321}">
                <p14:modId xmlns:p14="http://schemas.microsoft.com/office/powerpoint/2010/main" val="1479614812"/>
              </p:ext>
            </p:extLst>
          </p:nvPr>
        </p:nvGraphicFramePr>
        <p:xfrm>
          <a:off x="252046" y="2141498"/>
          <a:ext cx="2753542" cy="3040104"/>
        </p:xfrm>
        <a:graphic>
          <a:graphicData uri="http://schemas.openxmlformats.org/drawingml/2006/table">
            <a:tbl>
              <a:tblPr firstRow="1" bandRow="1">
                <a:tableStyleId>{2D5ABB26-0587-4C30-8999-92F81FD0307C}</a:tableStyleId>
              </a:tblPr>
              <a:tblGrid>
                <a:gridCol w="355575">
                  <a:extLst>
                    <a:ext uri="{9D8B030D-6E8A-4147-A177-3AD203B41FA5}">
                      <a16:colId xmlns:a16="http://schemas.microsoft.com/office/drawing/2014/main" val="2774515261"/>
                    </a:ext>
                  </a:extLst>
                </a:gridCol>
                <a:gridCol w="2397967">
                  <a:extLst>
                    <a:ext uri="{9D8B030D-6E8A-4147-A177-3AD203B41FA5}">
                      <a16:colId xmlns:a16="http://schemas.microsoft.com/office/drawing/2014/main" val="1787016304"/>
                    </a:ext>
                  </a:extLst>
                </a:gridCol>
              </a:tblGrid>
              <a:tr h="370840">
                <a:tc>
                  <a:txBody>
                    <a:bodyPr/>
                    <a:lstStyle/>
                    <a:p>
                      <a:pPr algn="ctr"/>
                      <a:r>
                        <a:rPr lang="en-US" b="0" dirty="0"/>
                        <a:t>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b="0" u="none" dirty="0"/>
                        <a:t>Rapport Building </a:t>
                      </a:r>
                      <a:r>
                        <a:rPr lang="en-US" dirty="0"/>
                        <a:t>/ </a:t>
                      </a:r>
                      <a:r>
                        <a:rPr lang="en-US" b="0" u="none" dirty="0"/>
                        <a:t>Reflective Listening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2904928890"/>
                  </a:ext>
                </a:extLst>
              </a:tr>
              <a:tr h="580555">
                <a:tc>
                  <a:txBody>
                    <a:bodyPr/>
                    <a:lstStyle/>
                    <a:p>
                      <a:pPr algn="ctr"/>
                      <a:r>
                        <a:rPr lang="en-US" b="1" dirty="0"/>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0000"/>
                        </a:lnSpc>
                      </a:pPr>
                      <a:r>
                        <a:rPr lang="en-US" b="1" u="sng" dirty="0"/>
                        <a:t>Assessment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487112106"/>
                  </a:ext>
                </a:extLst>
              </a:tr>
              <a:tr h="597159">
                <a:tc>
                  <a:txBody>
                    <a:bodyPr/>
                    <a:lstStyle/>
                    <a:p>
                      <a:pPr algn="ctr"/>
                      <a:r>
                        <a:rPr lang="en-US" dirty="0"/>
                        <a:t>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0000"/>
                        </a:lnSpc>
                      </a:pPr>
                      <a:r>
                        <a:rPr lang="en-US" dirty="0"/>
                        <a:t>Prioritization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797645506"/>
                  </a:ext>
                </a:extLst>
              </a:tr>
              <a:tr h="597159">
                <a:tc>
                  <a:txBody>
                    <a:bodyPr/>
                    <a:lstStyle/>
                    <a:p>
                      <a:pPr algn="ctr"/>
                      <a:r>
                        <a:rPr lang="en-US" dirty="0"/>
                        <a:t>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0000"/>
                        </a:lnSpc>
                      </a:pPr>
                      <a:r>
                        <a:rPr lang="en-US" dirty="0"/>
                        <a:t>Intervention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480812133"/>
                  </a:ext>
                </a:extLst>
              </a:tr>
              <a:tr h="625151">
                <a:tc>
                  <a:txBody>
                    <a:bodyPr/>
                    <a:lstStyle/>
                    <a:p>
                      <a:pPr algn="ctr"/>
                      <a:r>
                        <a:rPr lang="en-US" dirty="0"/>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0000"/>
                        </a:lnSpc>
                      </a:pPr>
                      <a:r>
                        <a:rPr lang="en-US" dirty="0"/>
                        <a:t>Disposition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761791848"/>
                  </a:ext>
                </a:extLst>
              </a:tr>
            </a:tbl>
          </a:graphicData>
        </a:graphic>
      </p:graphicFrame>
      <p:sp>
        <p:nvSpPr>
          <p:cNvPr id="3" name="Rectangle 2">
            <a:extLst>
              <a:ext uri="{FF2B5EF4-FFF2-40B4-BE49-F238E27FC236}">
                <a16:creationId xmlns:a16="http://schemas.microsoft.com/office/drawing/2014/main" id="{A6598B88-2A11-4D46-AC38-1B74C7822E16}"/>
              </a:ext>
            </a:extLst>
          </p:cNvPr>
          <p:cNvSpPr/>
          <p:nvPr/>
        </p:nvSpPr>
        <p:spPr>
          <a:xfrm>
            <a:off x="3302643" y="1908094"/>
            <a:ext cx="6096000" cy="4816896"/>
          </a:xfrm>
          <a:prstGeom prst="rect">
            <a:avLst/>
          </a:prstGeom>
        </p:spPr>
        <p:txBody>
          <a:bodyPr>
            <a:spAutoFit/>
          </a:bodyPr>
          <a:lstStyle/>
          <a:p>
            <a:pPr marL="342900" marR="0" lvl="0" indent="-342900">
              <a:lnSpc>
                <a:spcPct val="107000"/>
              </a:lnSpc>
              <a:spcBef>
                <a:spcPts val="0"/>
              </a:spcBef>
              <a:spcAft>
                <a:spcPts val="0"/>
              </a:spcAft>
              <a:buFont typeface="Arial" panose="020B0604020202020204" pitchFamily="34" charset="0"/>
              <a:buChar char="•"/>
            </a:pPr>
            <a:r>
              <a:rPr lang="en-US" sz="2400" dirty="0">
                <a:latin typeface="Calibri" panose="020F0502020204030204" pitchFamily="34" charset="0"/>
                <a:ea typeface="Calibri" panose="020F0502020204030204" pitchFamily="34" charset="0"/>
                <a:cs typeface="Times New Roman" panose="02020603050405020304" pitchFamily="18" charset="0"/>
              </a:rPr>
              <a:t>Distress: some impairment or challenges reported, but able to get needs met</a:t>
            </a:r>
          </a:p>
          <a:p>
            <a:pPr marL="342900" marR="0" lvl="0" indent="-342900">
              <a:lnSpc>
                <a:spcPct val="107000"/>
              </a:lnSpc>
              <a:spcBef>
                <a:spcPts val="0"/>
              </a:spcBef>
              <a:spcAft>
                <a:spcPts val="0"/>
              </a:spcAft>
              <a:buFont typeface="Arial" panose="020B0604020202020204" pitchFamily="34" charset="0"/>
              <a:buChar char="•"/>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pPr>
            <a:r>
              <a:rPr lang="en-US" sz="2400" dirty="0">
                <a:latin typeface="Calibri" panose="020F0502020204030204" pitchFamily="34" charset="0"/>
                <a:ea typeface="Calibri" panose="020F0502020204030204" pitchFamily="34" charset="0"/>
                <a:cs typeface="Times New Roman" panose="02020603050405020304" pitchFamily="18" charset="0"/>
              </a:rPr>
              <a:t>Dysfunction: significant impairment or challenges reported, unable to get basic needs met</a:t>
            </a:r>
          </a:p>
          <a:p>
            <a:pPr marR="0" lvl="0">
              <a:lnSpc>
                <a:spcPct val="107000"/>
              </a:lnSpc>
              <a:spcBef>
                <a:spcPts val="0"/>
              </a:spcBef>
              <a:spcAft>
                <a:spcPts val="0"/>
              </a:spcAft>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2400" dirty="0">
                <a:latin typeface="Calibri" panose="020F0502020204030204" pitchFamily="34" charset="0"/>
                <a:ea typeface="Calibri" panose="020F0502020204030204" pitchFamily="34" charset="0"/>
                <a:cs typeface="Times New Roman" panose="02020603050405020304" pitchFamily="18" charset="0"/>
              </a:rPr>
              <a:t>Sample questions:</a:t>
            </a:r>
          </a:p>
          <a:p>
            <a:pPr marL="800100" marR="0" lvl="1" indent="-342900">
              <a:lnSpc>
                <a:spcPct val="107000"/>
              </a:lnSpc>
              <a:spcBef>
                <a:spcPts val="0"/>
              </a:spcBef>
              <a:spcAft>
                <a:spcPts val="800"/>
              </a:spcAft>
              <a:buFont typeface="Arial" panose="020B0604020202020204" pitchFamily="34" charset="0"/>
              <a:buChar char="•"/>
            </a:pPr>
            <a:r>
              <a:rPr lang="en-US" sz="2400" dirty="0">
                <a:latin typeface="Calibri" panose="020F0502020204030204" pitchFamily="34" charset="0"/>
                <a:ea typeface="Calibri" panose="020F0502020204030204" pitchFamily="34" charset="0"/>
                <a:cs typeface="Times New Roman" panose="02020603050405020304" pitchFamily="18" charset="0"/>
              </a:rPr>
              <a:t>Have these challenges affected your ability to eat, drink fluids, get groceries (or other basic chores done), shower, take medication, sleep, pay bills?</a:t>
            </a:r>
          </a:p>
        </p:txBody>
      </p:sp>
    </p:spTree>
    <p:extLst>
      <p:ext uri="{BB962C8B-B14F-4D97-AF65-F5344CB8AC3E}">
        <p14:creationId xmlns:p14="http://schemas.microsoft.com/office/powerpoint/2010/main" val="42475264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FE58E66-183F-456D-9CAB-CFEA85D38BF7}"/>
              </a:ext>
            </a:extLst>
          </p:cNvPr>
          <p:cNvSpPr txBox="1"/>
          <p:nvPr/>
        </p:nvSpPr>
        <p:spPr>
          <a:xfrm>
            <a:off x="810228" y="874455"/>
            <a:ext cx="10914926" cy="2554545"/>
          </a:xfrm>
          <a:prstGeom prst="rect">
            <a:avLst/>
          </a:prstGeom>
          <a:noFill/>
        </p:spPr>
        <p:txBody>
          <a:bodyPr wrap="square" rtlCol="0">
            <a:spAutoFit/>
          </a:bodyPr>
          <a:lstStyle/>
          <a:p>
            <a:pPr algn="ctr"/>
            <a:r>
              <a:rPr lang="en-US" sz="8000" b="1" dirty="0"/>
              <a:t>PAUSE FOR SIMULATION EXERCISE</a:t>
            </a:r>
          </a:p>
        </p:txBody>
      </p:sp>
    </p:spTree>
    <p:extLst>
      <p:ext uri="{BB962C8B-B14F-4D97-AF65-F5344CB8AC3E}">
        <p14:creationId xmlns:p14="http://schemas.microsoft.com/office/powerpoint/2010/main" val="2684016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43890-B494-4B02-B9A7-95B994207C80}"/>
              </a:ext>
            </a:extLst>
          </p:cNvPr>
          <p:cNvSpPr>
            <a:spLocks noGrp="1"/>
          </p:cNvSpPr>
          <p:nvPr>
            <p:ph type="title"/>
          </p:nvPr>
        </p:nvSpPr>
        <p:spPr>
          <a:xfrm>
            <a:off x="2592925" y="246041"/>
            <a:ext cx="8136807" cy="1280890"/>
          </a:xfrm>
        </p:spPr>
        <p:txBody>
          <a:bodyPr>
            <a:normAutofit/>
          </a:bodyPr>
          <a:lstStyle/>
          <a:p>
            <a:pPr algn="ctr"/>
            <a:r>
              <a:rPr lang="en-US" b="1" dirty="0"/>
              <a:t>RAPID Approach</a:t>
            </a:r>
            <a:br>
              <a:rPr lang="en-US" b="1" dirty="0"/>
            </a:br>
            <a:r>
              <a:rPr lang="en-US" b="1" dirty="0"/>
              <a:t>PRIORITIZATION &amp; TRIAGE</a:t>
            </a:r>
          </a:p>
        </p:txBody>
      </p:sp>
      <p:sp>
        <p:nvSpPr>
          <p:cNvPr id="5" name="Content Placeholder 2">
            <a:extLst>
              <a:ext uri="{FF2B5EF4-FFF2-40B4-BE49-F238E27FC236}">
                <a16:creationId xmlns:a16="http://schemas.microsoft.com/office/drawing/2014/main" id="{A3A7640E-65D8-4CE4-B0DA-F07752EC0797}"/>
              </a:ext>
            </a:extLst>
          </p:cNvPr>
          <p:cNvSpPr txBox="1">
            <a:spLocks/>
          </p:cNvSpPr>
          <p:nvPr/>
        </p:nvSpPr>
        <p:spPr>
          <a:xfrm>
            <a:off x="3229532" y="1526931"/>
            <a:ext cx="4766237" cy="518160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endParaRPr lang="en-US" sz="1800" dirty="0"/>
          </a:p>
        </p:txBody>
      </p:sp>
      <p:pic>
        <p:nvPicPr>
          <p:cNvPr id="4" name="Picture 3">
            <a:extLst>
              <a:ext uri="{FF2B5EF4-FFF2-40B4-BE49-F238E27FC236}">
                <a16:creationId xmlns:a16="http://schemas.microsoft.com/office/drawing/2014/main" id="{081ADACE-E720-405F-A71E-59F681A5E70F}"/>
              </a:ext>
            </a:extLst>
          </p:cNvPr>
          <p:cNvPicPr>
            <a:picLocks noChangeAspect="1"/>
          </p:cNvPicPr>
          <p:nvPr/>
        </p:nvPicPr>
        <p:blipFill>
          <a:blip r:embed="rId3"/>
          <a:stretch>
            <a:fillRect/>
          </a:stretch>
        </p:blipFill>
        <p:spPr>
          <a:xfrm>
            <a:off x="8547310" y="2134241"/>
            <a:ext cx="3392644" cy="2519593"/>
          </a:xfrm>
          <a:prstGeom prst="rect">
            <a:avLst/>
          </a:prstGeom>
          <a:ln>
            <a:solidFill>
              <a:schemeClr val="tx1"/>
            </a:solidFill>
          </a:ln>
        </p:spPr>
      </p:pic>
      <p:graphicFrame>
        <p:nvGraphicFramePr>
          <p:cNvPr id="6" name="Table 5">
            <a:extLst>
              <a:ext uri="{FF2B5EF4-FFF2-40B4-BE49-F238E27FC236}">
                <a16:creationId xmlns:a16="http://schemas.microsoft.com/office/drawing/2014/main" id="{EC5BF7C3-42F1-4116-A8A5-05414F8CF34F}"/>
              </a:ext>
            </a:extLst>
          </p:cNvPr>
          <p:cNvGraphicFramePr>
            <a:graphicFrameLocks noGrp="1"/>
          </p:cNvGraphicFramePr>
          <p:nvPr>
            <p:extLst>
              <p:ext uri="{D42A27DB-BD31-4B8C-83A1-F6EECF244321}">
                <p14:modId xmlns:p14="http://schemas.microsoft.com/office/powerpoint/2010/main" val="3332908011"/>
              </p:ext>
            </p:extLst>
          </p:nvPr>
        </p:nvGraphicFramePr>
        <p:xfrm>
          <a:off x="252046" y="2141498"/>
          <a:ext cx="2753542" cy="3040104"/>
        </p:xfrm>
        <a:graphic>
          <a:graphicData uri="http://schemas.openxmlformats.org/drawingml/2006/table">
            <a:tbl>
              <a:tblPr firstRow="1" bandRow="1">
                <a:tableStyleId>{2D5ABB26-0587-4C30-8999-92F81FD0307C}</a:tableStyleId>
              </a:tblPr>
              <a:tblGrid>
                <a:gridCol w="355575">
                  <a:extLst>
                    <a:ext uri="{9D8B030D-6E8A-4147-A177-3AD203B41FA5}">
                      <a16:colId xmlns:a16="http://schemas.microsoft.com/office/drawing/2014/main" val="2774515261"/>
                    </a:ext>
                  </a:extLst>
                </a:gridCol>
                <a:gridCol w="2397967">
                  <a:extLst>
                    <a:ext uri="{9D8B030D-6E8A-4147-A177-3AD203B41FA5}">
                      <a16:colId xmlns:a16="http://schemas.microsoft.com/office/drawing/2014/main" val="1787016304"/>
                    </a:ext>
                  </a:extLst>
                </a:gridCol>
              </a:tblGrid>
              <a:tr h="370840">
                <a:tc>
                  <a:txBody>
                    <a:bodyPr/>
                    <a:lstStyle/>
                    <a:p>
                      <a:pPr algn="ctr"/>
                      <a:r>
                        <a:rPr lang="en-US" b="0" dirty="0"/>
                        <a:t>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b="0" u="none" dirty="0"/>
                        <a:t>Rapport Building </a:t>
                      </a:r>
                      <a:r>
                        <a:rPr lang="en-US" dirty="0"/>
                        <a:t>/ </a:t>
                      </a:r>
                      <a:r>
                        <a:rPr lang="en-US" b="0" u="none" dirty="0"/>
                        <a:t>Reflective Listening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2904928890"/>
                  </a:ext>
                </a:extLst>
              </a:tr>
              <a:tr h="580555">
                <a:tc>
                  <a:txBody>
                    <a:bodyPr/>
                    <a:lstStyle/>
                    <a:p>
                      <a:pPr algn="ctr"/>
                      <a:r>
                        <a:rPr lang="en-US" b="0" dirty="0"/>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0000"/>
                        </a:lnSpc>
                      </a:pPr>
                      <a:r>
                        <a:rPr lang="en-US" b="0" u="none" dirty="0"/>
                        <a:t>Assessment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487112106"/>
                  </a:ext>
                </a:extLst>
              </a:tr>
              <a:tr h="597159">
                <a:tc>
                  <a:txBody>
                    <a:bodyPr/>
                    <a:lstStyle/>
                    <a:p>
                      <a:pPr algn="ctr"/>
                      <a:r>
                        <a:rPr lang="en-US" b="1" dirty="0"/>
                        <a:t>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0000"/>
                        </a:lnSpc>
                      </a:pPr>
                      <a:r>
                        <a:rPr lang="en-US" b="1" u="sng" dirty="0"/>
                        <a:t>Prioritization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797645506"/>
                  </a:ext>
                </a:extLst>
              </a:tr>
              <a:tr h="597159">
                <a:tc>
                  <a:txBody>
                    <a:bodyPr/>
                    <a:lstStyle/>
                    <a:p>
                      <a:pPr algn="ctr"/>
                      <a:r>
                        <a:rPr lang="en-US" dirty="0"/>
                        <a:t>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0000"/>
                        </a:lnSpc>
                      </a:pPr>
                      <a:r>
                        <a:rPr lang="en-US" dirty="0"/>
                        <a:t>Intervention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480812133"/>
                  </a:ext>
                </a:extLst>
              </a:tr>
              <a:tr h="625151">
                <a:tc>
                  <a:txBody>
                    <a:bodyPr/>
                    <a:lstStyle/>
                    <a:p>
                      <a:pPr algn="ctr"/>
                      <a:r>
                        <a:rPr lang="en-US" dirty="0"/>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0000"/>
                        </a:lnSpc>
                      </a:pPr>
                      <a:r>
                        <a:rPr lang="en-US" dirty="0"/>
                        <a:t>Disposition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761791848"/>
                  </a:ext>
                </a:extLst>
              </a:tr>
            </a:tbl>
          </a:graphicData>
        </a:graphic>
      </p:graphicFrame>
      <p:sp>
        <p:nvSpPr>
          <p:cNvPr id="7" name="Rectangle 6">
            <a:extLst>
              <a:ext uri="{FF2B5EF4-FFF2-40B4-BE49-F238E27FC236}">
                <a16:creationId xmlns:a16="http://schemas.microsoft.com/office/drawing/2014/main" id="{93DEBE89-1AAD-47F8-84A1-F2942BB4D17E}"/>
              </a:ext>
            </a:extLst>
          </p:cNvPr>
          <p:cNvSpPr/>
          <p:nvPr/>
        </p:nvSpPr>
        <p:spPr>
          <a:xfrm>
            <a:off x="3043640" y="1526931"/>
            <a:ext cx="5227899" cy="5017527"/>
          </a:xfrm>
          <a:prstGeom prst="rect">
            <a:avLst/>
          </a:prstGeom>
        </p:spPr>
        <p:txBody>
          <a:bodyPr wrap="square">
            <a:spAutoFit/>
          </a:bodyPr>
          <a:lstStyle/>
          <a:p>
            <a:pPr marL="342900" marR="0" lvl="0" indent="-342900">
              <a:lnSpc>
                <a:spcPct val="107000"/>
              </a:lnSpc>
              <a:spcBef>
                <a:spcPts val="0"/>
              </a:spcBef>
              <a:spcAft>
                <a:spcPts val="0"/>
              </a:spcAft>
              <a:buFont typeface="+mj-lt"/>
              <a:buAutoNum type="arabicParenR"/>
            </a:pPr>
            <a:r>
              <a:rPr lang="en-US" sz="2000" dirty="0">
                <a:latin typeface="Calibri" panose="020F0502020204030204" pitchFamily="34" charset="0"/>
                <a:ea typeface="Calibri" panose="020F0502020204030204" pitchFamily="34" charset="0"/>
                <a:cs typeface="Times New Roman" panose="02020603050405020304" pitchFamily="18" charset="0"/>
              </a:rPr>
              <a:t>Basic needs first (as applicable)</a:t>
            </a:r>
          </a:p>
          <a:p>
            <a:pPr marL="342900" marR="0" lvl="0" indent="-342900">
              <a:lnSpc>
                <a:spcPct val="107000"/>
              </a:lnSpc>
              <a:spcBef>
                <a:spcPts val="0"/>
              </a:spcBef>
              <a:spcAft>
                <a:spcPts val="0"/>
              </a:spcAft>
              <a:buFont typeface="+mj-lt"/>
              <a:buAutoNum type="arabicParenR"/>
            </a:pPr>
            <a:r>
              <a:rPr lang="en-US" sz="2000" dirty="0">
                <a:latin typeface="Calibri" panose="020F0502020204030204" pitchFamily="34" charset="0"/>
                <a:ea typeface="Calibri" panose="020F0502020204030204" pitchFamily="34" charset="0"/>
                <a:cs typeface="Times New Roman" panose="02020603050405020304" pitchFamily="18" charset="0"/>
              </a:rPr>
              <a:t>Emotional/Psychological needs</a:t>
            </a:r>
          </a:p>
          <a:p>
            <a:pPr marL="742950" marR="0" lvl="1" indent="-285750">
              <a:lnSpc>
                <a:spcPct val="107000"/>
              </a:lnSpc>
              <a:spcBef>
                <a:spcPts val="0"/>
              </a:spcBef>
              <a:spcAft>
                <a:spcPts val="0"/>
              </a:spcAft>
              <a:buFont typeface="+mj-lt"/>
              <a:buAutoNum type="alphaLcParenR"/>
            </a:pPr>
            <a:r>
              <a:rPr lang="en-US" sz="2000" dirty="0">
                <a:latin typeface="Calibri" panose="020F0502020204030204" pitchFamily="34" charset="0"/>
                <a:ea typeface="Calibri" panose="020F0502020204030204" pitchFamily="34" charset="0"/>
                <a:cs typeface="Times New Roman" panose="02020603050405020304" pitchFamily="18" charset="0"/>
              </a:rPr>
              <a:t>Evidence Based Triage</a:t>
            </a:r>
          </a:p>
          <a:p>
            <a:pPr marL="1143000" marR="0" lvl="2" indent="-228600">
              <a:lnSpc>
                <a:spcPct val="107000"/>
              </a:lnSpc>
              <a:spcBef>
                <a:spcPts val="0"/>
              </a:spcBef>
              <a:spcAft>
                <a:spcPts val="0"/>
              </a:spcAft>
              <a:buFont typeface="+mj-lt"/>
              <a:buAutoNum type="romanLcParenR"/>
            </a:pPr>
            <a:r>
              <a:rPr lang="en-US" sz="2000" dirty="0">
                <a:latin typeface="Calibri" panose="020F0502020204030204" pitchFamily="34" charset="0"/>
                <a:ea typeface="Calibri" panose="020F0502020204030204" pitchFamily="34" charset="0"/>
                <a:cs typeface="Times New Roman" panose="02020603050405020304" pitchFamily="18" charset="0"/>
              </a:rPr>
              <a:t>Distress or dysfunction based on your observation or patient report</a:t>
            </a:r>
          </a:p>
          <a:p>
            <a:pPr marL="742950" marR="0" lvl="1" indent="-285750">
              <a:lnSpc>
                <a:spcPct val="107000"/>
              </a:lnSpc>
              <a:spcBef>
                <a:spcPts val="0"/>
              </a:spcBef>
              <a:spcAft>
                <a:spcPts val="0"/>
              </a:spcAft>
              <a:buFont typeface="+mj-lt"/>
              <a:buAutoNum type="alphaLcParenR"/>
            </a:pPr>
            <a:r>
              <a:rPr lang="en-US" sz="2000" dirty="0">
                <a:latin typeface="Calibri" panose="020F0502020204030204" pitchFamily="34" charset="0"/>
                <a:ea typeface="Calibri" panose="020F0502020204030204" pitchFamily="34" charset="0"/>
                <a:cs typeface="Times New Roman" panose="02020603050405020304" pitchFamily="18" charset="0"/>
              </a:rPr>
              <a:t>Risk-Based Triage</a:t>
            </a:r>
          </a:p>
          <a:p>
            <a:pPr marL="1143000" marR="0" lvl="2" indent="-228600">
              <a:lnSpc>
                <a:spcPct val="107000"/>
              </a:lnSpc>
              <a:spcBef>
                <a:spcPts val="0"/>
              </a:spcBef>
              <a:spcAft>
                <a:spcPts val="0"/>
              </a:spcAft>
              <a:buFont typeface="+mj-lt"/>
              <a:buAutoNum type="romanLcParenR"/>
            </a:pPr>
            <a:r>
              <a:rPr lang="en-US" sz="2000" dirty="0">
                <a:latin typeface="Calibri" panose="020F0502020204030204" pitchFamily="34" charset="0"/>
                <a:ea typeface="Calibri" panose="020F0502020204030204" pitchFamily="34" charset="0"/>
                <a:cs typeface="Times New Roman" panose="02020603050405020304" pitchFamily="18" charset="0"/>
              </a:rPr>
              <a:t>Death</a:t>
            </a:r>
          </a:p>
          <a:p>
            <a:pPr marL="1143000" marR="0" lvl="2" indent="-228600">
              <a:lnSpc>
                <a:spcPct val="107000"/>
              </a:lnSpc>
              <a:spcBef>
                <a:spcPts val="0"/>
              </a:spcBef>
              <a:spcAft>
                <a:spcPts val="0"/>
              </a:spcAft>
              <a:buFont typeface="+mj-lt"/>
              <a:buAutoNum type="romanLcParenR"/>
            </a:pPr>
            <a:r>
              <a:rPr lang="en-US" sz="2000" dirty="0">
                <a:latin typeface="Calibri" panose="020F0502020204030204" pitchFamily="34" charset="0"/>
                <a:ea typeface="Calibri" panose="020F0502020204030204" pitchFamily="34" charset="0"/>
                <a:cs typeface="Times New Roman" panose="02020603050405020304" pitchFamily="18" charset="0"/>
              </a:rPr>
              <a:t>Dislocation</a:t>
            </a:r>
          </a:p>
          <a:p>
            <a:pPr marL="1143000" marR="0" lvl="2" indent="-228600">
              <a:lnSpc>
                <a:spcPct val="107000"/>
              </a:lnSpc>
              <a:spcBef>
                <a:spcPts val="0"/>
              </a:spcBef>
              <a:spcAft>
                <a:spcPts val="0"/>
              </a:spcAft>
              <a:buFont typeface="+mj-lt"/>
              <a:buAutoNum type="romanLcParenR"/>
            </a:pPr>
            <a:r>
              <a:rPr lang="en-US" sz="2000" dirty="0">
                <a:latin typeface="Calibri" panose="020F0502020204030204" pitchFamily="34" charset="0"/>
                <a:ea typeface="Calibri" panose="020F0502020204030204" pitchFamily="34" charset="0"/>
                <a:cs typeface="Times New Roman" panose="02020603050405020304" pitchFamily="18" charset="0"/>
              </a:rPr>
              <a:t>Disabling Impact</a:t>
            </a:r>
          </a:p>
          <a:p>
            <a:pPr marL="342900" marR="0" lvl="0" indent="-342900">
              <a:lnSpc>
                <a:spcPct val="107000"/>
              </a:lnSpc>
              <a:spcBef>
                <a:spcPts val="0"/>
              </a:spcBef>
              <a:spcAft>
                <a:spcPts val="0"/>
              </a:spcAft>
              <a:buFont typeface="+mj-lt"/>
              <a:buAutoNum type="arabicParenR"/>
            </a:pPr>
            <a:r>
              <a:rPr lang="en-US" sz="2000" dirty="0">
                <a:latin typeface="Calibri" panose="020F0502020204030204" pitchFamily="34" charset="0"/>
                <a:ea typeface="Calibri" panose="020F0502020204030204" pitchFamily="34" charset="0"/>
                <a:cs typeface="Times New Roman" panose="02020603050405020304" pitchFamily="18" charset="0"/>
              </a:rPr>
              <a:t>What additional information is needed to help with prioritization? </a:t>
            </a:r>
          </a:p>
          <a:p>
            <a:pPr marL="742950" marR="0" lvl="1" indent="-285750">
              <a:lnSpc>
                <a:spcPct val="107000"/>
              </a:lnSpc>
              <a:spcBef>
                <a:spcPts val="0"/>
              </a:spcBef>
              <a:spcAft>
                <a:spcPts val="0"/>
              </a:spcAft>
              <a:buFont typeface="+mj-lt"/>
              <a:buAutoNum type="alphaLcParenR"/>
            </a:pPr>
            <a:r>
              <a:rPr lang="en-US" sz="2000" dirty="0">
                <a:latin typeface="Calibri" panose="020F0502020204030204" pitchFamily="34" charset="0"/>
                <a:ea typeface="Calibri" panose="020F0502020204030204" pitchFamily="34" charset="0"/>
                <a:cs typeface="Times New Roman" panose="02020603050405020304" pitchFamily="18" charset="0"/>
              </a:rPr>
              <a:t>If needed, continue to assess basic needs or areas of dysfunction</a:t>
            </a:r>
          </a:p>
          <a:p>
            <a:pPr marL="742950" marR="0" lvl="1" indent="-285750">
              <a:lnSpc>
                <a:spcPct val="107000"/>
              </a:lnSpc>
              <a:spcBef>
                <a:spcPts val="0"/>
              </a:spcBef>
              <a:spcAft>
                <a:spcPts val="800"/>
              </a:spcAft>
              <a:buFont typeface="+mj-lt"/>
              <a:buAutoNum type="alphaLcParenR"/>
            </a:pPr>
            <a:r>
              <a:rPr lang="en-US" sz="2000" dirty="0">
                <a:latin typeface="Calibri" panose="020F0502020204030204" pitchFamily="34" charset="0"/>
                <a:ea typeface="Calibri" panose="020F0502020204030204" pitchFamily="34" charset="0"/>
                <a:cs typeface="Times New Roman" panose="02020603050405020304" pitchFamily="18" charset="0"/>
              </a:rPr>
              <a:t>Ask what patient is most concerned about</a:t>
            </a:r>
          </a:p>
        </p:txBody>
      </p:sp>
    </p:spTree>
    <p:extLst>
      <p:ext uri="{BB962C8B-B14F-4D97-AF65-F5344CB8AC3E}">
        <p14:creationId xmlns:p14="http://schemas.microsoft.com/office/powerpoint/2010/main" val="1581470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fade">
                                      <p:cBhvr>
                                        <p:cTn id="15" dur="500"/>
                                        <p:tgtEl>
                                          <p:spTgt spid="7">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
                                            <p:txEl>
                                              <p:pRg st="3" end="3"/>
                                            </p:txEl>
                                          </p:spTgt>
                                        </p:tgtEl>
                                        <p:attrNameLst>
                                          <p:attrName>style.visibility</p:attrName>
                                        </p:attrNameLst>
                                      </p:cBhvr>
                                      <p:to>
                                        <p:strVal val="visible"/>
                                      </p:to>
                                    </p:set>
                                    <p:animEffect transition="in" filter="fade">
                                      <p:cBhvr>
                                        <p:cTn id="18" dur="500"/>
                                        <p:tgtEl>
                                          <p:spTgt spid="7">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7">
                                            <p:txEl>
                                              <p:pRg st="4" end="4"/>
                                            </p:txEl>
                                          </p:spTgt>
                                        </p:tgtEl>
                                        <p:attrNameLst>
                                          <p:attrName>style.visibility</p:attrName>
                                        </p:attrNameLst>
                                      </p:cBhvr>
                                      <p:to>
                                        <p:strVal val="visible"/>
                                      </p:to>
                                    </p:set>
                                    <p:animEffect transition="in" filter="fade">
                                      <p:cBhvr>
                                        <p:cTn id="21" dur="500"/>
                                        <p:tgtEl>
                                          <p:spTgt spid="7">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7">
                                            <p:txEl>
                                              <p:pRg st="5" end="5"/>
                                            </p:txEl>
                                          </p:spTgt>
                                        </p:tgtEl>
                                        <p:attrNameLst>
                                          <p:attrName>style.visibility</p:attrName>
                                        </p:attrNameLst>
                                      </p:cBhvr>
                                      <p:to>
                                        <p:strVal val="visible"/>
                                      </p:to>
                                    </p:set>
                                    <p:animEffect transition="in" filter="fade">
                                      <p:cBhvr>
                                        <p:cTn id="24" dur="500"/>
                                        <p:tgtEl>
                                          <p:spTgt spid="7">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7">
                                            <p:txEl>
                                              <p:pRg st="6" end="6"/>
                                            </p:txEl>
                                          </p:spTgt>
                                        </p:tgtEl>
                                        <p:attrNameLst>
                                          <p:attrName>style.visibility</p:attrName>
                                        </p:attrNameLst>
                                      </p:cBhvr>
                                      <p:to>
                                        <p:strVal val="visible"/>
                                      </p:to>
                                    </p:set>
                                    <p:animEffect transition="in" filter="fade">
                                      <p:cBhvr>
                                        <p:cTn id="27" dur="500"/>
                                        <p:tgtEl>
                                          <p:spTgt spid="7">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7">
                                            <p:txEl>
                                              <p:pRg st="7" end="7"/>
                                            </p:txEl>
                                          </p:spTgt>
                                        </p:tgtEl>
                                        <p:attrNameLst>
                                          <p:attrName>style.visibility</p:attrName>
                                        </p:attrNameLst>
                                      </p:cBhvr>
                                      <p:to>
                                        <p:strVal val="visible"/>
                                      </p:to>
                                    </p:set>
                                    <p:animEffect transition="in" filter="fade">
                                      <p:cBhvr>
                                        <p:cTn id="30" dur="500"/>
                                        <p:tgtEl>
                                          <p:spTgt spid="7">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7">
                                            <p:txEl>
                                              <p:pRg st="8" end="8"/>
                                            </p:txEl>
                                          </p:spTgt>
                                        </p:tgtEl>
                                        <p:attrNameLst>
                                          <p:attrName>style.visibility</p:attrName>
                                        </p:attrNameLst>
                                      </p:cBhvr>
                                      <p:to>
                                        <p:strVal val="visible"/>
                                      </p:to>
                                    </p:set>
                                    <p:animEffect transition="in" filter="fade">
                                      <p:cBhvr>
                                        <p:cTn id="35" dur="500"/>
                                        <p:tgtEl>
                                          <p:spTgt spid="7">
                                            <p:txEl>
                                              <p:pRg st="8" end="8"/>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7">
                                            <p:txEl>
                                              <p:pRg st="9" end="9"/>
                                            </p:txEl>
                                          </p:spTgt>
                                        </p:tgtEl>
                                        <p:attrNameLst>
                                          <p:attrName>style.visibility</p:attrName>
                                        </p:attrNameLst>
                                      </p:cBhvr>
                                      <p:to>
                                        <p:strVal val="visible"/>
                                      </p:to>
                                    </p:set>
                                    <p:animEffect transition="in" filter="fade">
                                      <p:cBhvr>
                                        <p:cTn id="38" dur="500"/>
                                        <p:tgtEl>
                                          <p:spTgt spid="7">
                                            <p:txEl>
                                              <p:pRg st="9" end="9"/>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7">
                                            <p:txEl>
                                              <p:pRg st="10" end="10"/>
                                            </p:txEl>
                                          </p:spTgt>
                                        </p:tgtEl>
                                        <p:attrNameLst>
                                          <p:attrName>style.visibility</p:attrName>
                                        </p:attrNameLst>
                                      </p:cBhvr>
                                      <p:to>
                                        <p:strVal val="visible"/>
                                      </p:to>
                                    </p:set>
                                    <p:animEffect transition="in" filter="fade">
                                      <p:cBhvr>
                                        <p:cTn id="41" dur="500"/>
                                        <p:tgtEl>
                                          <p:spTgt spid="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FE58E66-183F-456D-9CAB-CFEA85D38BF7}"/>
              </a:ext>
            </a:extLst>
          </p:cNvPr>
          <p:cNvSpPr txBox="1"/>
          <p:nvPr/>
        </p:nvSpPr>
        <p:spPr>
          <a:xfrm>
            <a:off x="810228" y="874455"/>
            <a:ext cx="10914926" cy="2554545"/>
          </a:xfrm>
          <a:prstGeom prst="rect">
            <a:avLst/>
          </a:prstGeom>
          <a:noFill/>
        </p:spPr>
        <p:txBody>
          <a:bodyPr wrap="square" rtlCol="0">
            <a:spAutoFit/>
          </a:bodyPr>
          <a:lstStyle/>
          <a:p>
            <a:pPr algn="ctr"/>
            <a:r>
              <a:rPr lang="en-US" sz="8000" b="1" dirty="0"/>
              <a:t>PAUSE FOR SIMULATION EXERCISE</a:t>
            </a:r>
          </a:p>
        </p:txBody>
      </p:sp>
    </p:spTree>
    <p:extLst>
      <p:ext uri="{BB962C8B-B14F-4D97-AF65-F5344CB8AC3E}">
        <p14:creationId xmlns:p14="http://schemas.microsoft.com/office/powerpoint/2010/main" val="10807640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43890-B494-4B02-B9A7-95B994207C80}"/>
              </a:ext>
            </a:extLst>
          </p:cNvPr>
          <p:cNvSpPr>
            <a:spLocks noGrp="1"/>
          </p:cNvSpPr>
          <p:nvPr>
            <p:ph type="title"/>
          </p:nvPr>
        </p:nvSpPr>
        <p:spPr>
          <a:xfrm>
            <a:off x="2592925" y="246041"/>
            <a:ext cx="9347029" cy="1280890"/>
          </a:xfrm>
        </p:spPr>
        <p:txBody>
          <a:bodyPr>
            <a:normAutofit fontScale="90000"/>
          </a:bodyPr>
          <a:lstStyle/>
          <a:p>
            <a:pPr algn="ctr"/>
            <a:r>
              <a:rPr lang="en-US" b="1" dirty="0"/>
              <a:t>RAPID Approach</a:t>
            </a:r>
            <a:br>
              <a:rPr lang="en-US" b="1" dirty="0"/>
            </a:br>
            <a:r>
              <a:rPr lang="en-US" b="1" dirty="0"/>
              <a:t>INTERVENTION – STABILIZATION &amp; MITIGATION</a:t>
            </a:r>
          </a:p>
        </p:txBody>
      </p:sp>
      <p:sp>
        <p:nvSpPr>
          <p:cNvPr id="5" name="Content Placeholder 2">
            <a:extLst>
              <a:ext uri="{FF2B5EF4-FFF2-40B4-BE49-F238E27FC236}">
                <a16:creationId xmlns:a16="http://schemas.microsoft.com/office/drawing/2014/main" id="{A3A7640E-65D8-4CE4-B0DA-F07752EC0797}"/>
              </a:ext>
            </a:extLst>
          </p:cNvPr>
          <p:cNvSpPr txBox="1">
            <a:spLocks/>
          </p:cNvSpPr>
          <p:nvPr/>
        </p:nvSpPr>
        <p:spPr>
          <a:xfrm>
            <a:off x="2592925" y="1526929"/>
            <a:ext cx="4766237" cy="518160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endParaRPr lang="en-US" sz="1800" dirty="0">
              <a:solidFill>
                <a:schemeClr val="tx1"/>
              </a:solidFill>
            </a:endParaRPr>
          </a:p>
        </p:txBody>
      </p:sp>
      <p:pic>
        <p:nvPicPr>
          <p:cNvPr id="6" name="Picture 5">
            <a:extLst>
              <a:ext uri="{FF2B5EF4-FFF2-40B4-BE49-F238E27FC236}">
                <a16:creationId xmlns:a16="http://schemas.microsoft.com/office/drawing/2014/main" id="{E13DFC89-6D31-4F1E-8C59-E3607F145E01}"/>
              </a:ext>
            </a:extLst>
          </p:cNvPr>
          <p:cNvPicPr>
            <a:picLocks noChangeAspect="1"/>
          </p:cNvPicPr>
          <p:nvPr/>
        </p:nvPicPr>
        <p:blipFill>
          <a:blip r:embed="rId3"/>
          <a:stretch>
            <a:fillRect/>
          </a:stretch>
        </p:blipFill>
        <p:spPr>
          <a:xfrm>
            <a:off x="9394986" y="2442257"/>
            <a:ext cx="2336802" cy="2512399"/>
          </a:xfrm>
          <a:prstGeom prst="rect">
            <a:avLst/>
          </a:prstGeom>
        </p:spPr>
      </p:pic>
      <p:pic>
        <p:nvPicPr>
          <p:cNvPr id="8" name="Picture 7">
            <a:extLst>
              <a:ext uri="{FF2B5EF4-FFF2-40B4-BE49-F238E27FC236}">
                <a16:creationId xmlns:a16="http://schemas.microsoft.com/office/drawing/2014/main" id="{BE6182AE-ACDB-488B-8248-3D5D60D1DB92}"/>
              </a:ext>
            </a:extLst>
          </p:cNvPr>
          <p:cNvPicPr>
            <a:picLocks noChangeAspect="1"/>
          </p:cNvPicPr>
          <p:nvPr/>
        </p:nvPicPr>
        <p:blipFill>
          <a:blip r:embed="rId4"/>
          <a:stretch>
            <a:fillRect/>
          </a:stretch>
        </p:blipFill>
        <p:spPr>
          <a:xfrm>
            <a:off x="7702697" y="2442257"/>
            <a:ext cx="1692289" cy="2512399"/>
          </a:xfrm>
          <a:prstGeom prst="rect">
            <a:avLst/>
          </a:prstGeom>
        </p:spPr>
      </p:pic>
      <p:graphicFrame>
        <p:nvGraphicFramePr>
          <p:cNvPr id="7" name="Table 6">
            <a:extLst>
              <a:ext uri="{FF2B5EF4-FFF2-40B4-BE49-F238E27FC236}">
                <a16:creationId xmlns:a16="http://schemas.microsoft.com/office/drawing/2014/main" id="{8C08BF52-8C42-4BAF-94DB-4DEAB006A908}"/>
              </a:ext>
            </a:extLst>
          </p:cNvPr>
          <p:cNvGraphicFramePr>
            <a:graphicFrameLocks noGrp="1"/>
          </p:cNvGraphicFramePr>
          <p:nvPr>
            <p:extLst>
              <p:ext uri="{D42A27DB-BD31-4B8C-83A1-F6EECF244321}">
                <p14:modId xmlns:p14="http://schemas.microsoft.com/office/powerpoint/2010/main" val="1206758440"/>
              </p:ext>
            </p:extLst>
          </p:nvPr>
        </p:nvGraphicFramePr>
        <p:xfrm>
          <a:off x="252046" y="2141498"/>
          <a:ext cx="2753542" cy="3040104"/>
        </p:xfrm>
        <a:graphic>
          <a:graphicData uri="http://schemas.openxmlformats.org/drawingml/2006/table">
            <a:tbl>
              <a:tblPr firstRow="1" bandRow="1">
                <a:tableStyleId>{2D5ABB26-0587-4C30-8999-92F81FD0307C}</a:tableStyleId>
              </a:tblPr>
              <a:tblGrid>
                <a:gridCol w="355575">
                  <a:extLst>
                    <a:ext uri="{9D8B030D-6E8A-4147-A177-3AD203B41FA5}">
                      <a16:colId xmlns:a16="http://schemas.microsoft.com/office/drawing/2014/main" val="2774515261"/>
                    </a:ext>
                  </a:extLst>
                </a:gridCol>
                <a:gridCol w="2397967">
                  <a:extLst>
                    <a:ext uri="{9D8B030D-6E8A-4147-A177-3AD203B41FA5}">
                      <a16:colId xmlns:a16="http://schemas.microsoft.com/office/drawing/2014/main" val="1787016304"/>
                    </a:ext>
                  </a:extLst>
                </a:gridCol>
              </a:tblGrid>
              <a:tr h="370840">
                <a:tc>
                  <a:txBody>
                    <a:bodyPr/>
                    <a:lstStyle/>
                    <a:p>
                      <a:pPr algn="ctr"/>
                      <a:r>
                        <a:rPr lang="en-US" b="0" dirty="0"/>
                        <a:t>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b="0" u="none" dirty="0"/>
                        <a:t>Rapport Building </a:t>
                      </a:r>
                      <a:r>
                        <a:rPr lang="en-US" dirty="0"/>
                        <a:t>/ </a:t>
                      </a:r>
                      <a:r>
                        <a:rPr lang="en-US" b="0" u="none" dirty="0"/>
                        <a:t>Reflective Listening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2904928890"/>
                  </a:ext>
                </a:extLst>
              </a:tr>
              <a:tr h="580555">
                <a:tc>
                  <a:txBody>
                    <a:bodyPr/>
                    <a:lstStyle/>
                    <a:p>
                      <a:pPr algn="ctr"/>
                      <a:r>
                        <a:rPr lang="en-US" b="0" dirty="0"/>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0000"/>
                        </a:lnSpc>
                      </a:pPr>
                      <a:r>
                        <a:rPr lang="en-US" b="0" u="none" dirty="0"/>
                        <a:t>Assessment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487112106"/>
                  </a:ext>
                </a:extLst>
              </a:tr>
              <a:tr h="597159">
                <a:tc>
                  <a:txBody>
                    <a:bodyPr/>
                    <a:lstStyle/>
                    <a:p>
                      <a:pPr algn="ctr"/>
                      <a:r>
                        <a:rPr lang="en-US" b="0" dirty="0"/>
                        <a:t>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0000"/>
                        </a:lnSpc>
                      </a:pPr>
                      <a:r>
                        <a:rPr lang="en-US" b="0" u="none" dirty="0"/>
                        <a:t>Prioritization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797645506"/>
                  </a:ext>
                </a:extLst>
              </a:tr>
              <a:tr h="597159">
                <a:tc>
                  <a:txBody>
                    <a:bodyPr/>
                    <a:lstStyle/>
                    <a:p>
                      <a:pPr algn="ctr"/>
                      <a:r>
                        <a:rPr lang="en-US" b="1" dirty="0"/>
                        <a:t>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0000"/>
                        </a:lnSpc>
                      </a:pPr>
                      <a:r>
                        <a:rPr lang="en-US" b="1" u="sng" dirty="0"/>
                        <a:t>Intervention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480812133"/>
                  </a:ext>
                </a:extLst>
              </a:tr>
              <a:tr h="625151">
                <a:tc>
                  <a:txBody>
                    <a:bodyPr/>
                    <a:lstStyle/>
                    <a:p>
                      <a:pPr algn="ctr"/>
                      <a:r>
                        <a:rPr lang="en-US" dirty="0"/>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0000"/>
                        </a:lnSpc>
                      </a:pPr>
                      <a:r>
                        <a:rPr lang="en-US" dirty="0"/>
                        <a:t>Disposition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761791848"/>
                  </a:ext>
                </a:extLst>
              </a:tr>
            </a:tbl>
          </a:graphicData>
        </a:graphic>
      </p:graphicFrame>
      <p:sp>
        <p:nvSpPr>
          <p:cNvPr id="3" name="Rectangle 2">
            <a:extLst>
              <a:ext uri="{FF2B5EF4-FFF2-40B4-BE49-F238E27FC236}">
                <a16:creationId xmlns:a16="http://schemas.microsoft.com/office/drawing/2014/main" id="{6064B0D4-9EB8-4D2E-96B9-89051A913C7F}"/>
              </a:ext>
            </a:extLst>
          </p:cNvPr>
          <p:cNvSpPr/>
          <p:nvPr/>
        </p:nvSpPr>
        <p:spPr>
          <a:xfrm>
            <a:off x="3298986" y="1526929"/>
            <a:ext cx="6096000" cy="4682116"/>
          </a:xfrm>
          <a:prstGeom prst="rect">
            <a:avLst/>
          </a:prstGeom>
        </p:spPr>
        <p:txBody>
          <a:bodyPr>
            <a:spAutoFit/>
          </a:bodyPr>
          <a:lstStyle/>
          <a:p>
            <a:pPr marL="342900" marR="0" lvl="0" indent="-342900">
              <a:lnSpc>
                <a:spcPct val="107000"/>
              </a:lnSpc>
              <a:spcBef>
                <a:spcPts val="0"/>
              </a:spcBef>
              <a:spcAft>
                <a:spcPts val="0"/>
              </a:spcAft>
              <a:buFont typeface="+mj-lt"/>
              <a:buAutoNum type="arabicPeriod"/>
            </a:pPr>
            <a:r>
              <a:rPr lang="en-US" sz="2800" dirty="0">
                <a:latin typeface="Calibri" panose="020F0502020204030204" pitchFamily="34" charset="0"/>
                <a:ea typeface="Calibri" panose="020F0502020204030204" pitchFamily="34" charset="0"/>
                <a:cs typeface="Times New Roman" panose="02020603050405020304" pitchFamily="18" charset="0"/>
              </a:rPr>
              <a:t>Stabilization</a:t>
            </a:r>
          </a:p>
          <a:p>
            <a:pPr marL="742950" marR="0" lvl="1" indent="-285750">
              <a:lnSpc>
                <a:spcPct val="107000"/>
              </a:lnSpc>
              <a:spcBef>
                <a:spcPts val="0"/>
              </a:spcBef>
              <a:spcAft>
                <a:spcPts val="0"/>
              </a:spcAft>
              <a:buFont typeface="+mj-lt"/>
              <a:buAutoNum type="alphaLcPeriod"/>
            </a:pPr>
            <a:r>
              <a:rPr lang="en-US" sz="2800" dirty="0">
                <a:latin typeface="Calibri" panose="020F0502020204030204" pitchFamily="34" charset="0"/>
                <a:ea typeface="Calibri" panose="020F0502020204030204" pitchFamily="34" charset="0"/>
                <a:cs typeface="Times New Roman" panose="02020603050405020304" pitchFamily="18" charset="0"/>
              </a:rPr>
              <a:t> Remove cues</a:t>
            </a:r>
          </a:p>
          <a:p>
            <a:pPr marL="742950" marR="0" lvl="1" indent="-285750">
              <a:lnSpc>
                <a:spcPct val="107000"/>
              </a:lnSpc>
              <a:spcBef>
                <a:spcPts val="0"/>
              </a:spcBef>
              <a:spcAft>
                <a:spcPts val="0"/>
              </a:spcAft>
              <a:buFont typeface="+mj-lt"/>
              <a:buAutoNum type="alphaLcPeriod"/>
            </a:pPr>
            <a:r>
              <a:rPr lang="en-US" sz="2800" dirty="0">
                <a:latin typeface="Calibri" panose="020F0502020204030204" pitchFamily="34" charset="0"/>
                <a:ea typeface="Calibri" panose="020F0502020204030204" pitchFamily="34" charset="0"/>
                <a:cs typeface="Times New Roman" panose="02020603050405020304" pitchFamily="18" charset="0"/>
              </a:rPr>
              <a:t> Allow venting</a:t>
            </a:r>
          </a:p>
          <a:p>
            <a:pPr marL="742950" marR="0" lvl="1" indent="-285750">
              <a:lnSpc>
                <a:spcPct val="107000"/>
              </a:lnSpc>
              <a:spcBef>
                <a:spcPts val="0"/>
              </a:spcBef>
              <a:spcAft>
                <a:spcPts val="0"/>
              </a:spcAft>
              <a:buFont typeface="+mj-lt"/>
              <a:buAutoNum type="alphaLcPeriod"/>
            </a:pPr>
            <a:r>
              <a:rPr lang="en-US" sz="2800" dirty="0">
                <a:latin typeface="Calibri" panose="020F0502020204030204" pitchFamily="34" charset="0"/>
                <a:ea typeface="Calibri" panose="020F0502020204030204" pitchFamily="34" charset="0"/>
                <a:cs typeface="Times New Roman" panose="02020603050405020304" pitchFamily="18" charset="0"/>
              </a:rPr>
              <a:t> Gentle advice</a:t>
            </a:r>
          </a:p>
          <a:p>
            <a:pPr marL="742950" marR="0" lvl="1" indent="-285750">
              <a:lnSpc>
                <a:spcPct val="107000"/>
              </a:lnSpc>
              <a:spcBef>
                <a:spcPts val="0"/>
              </a:spcBef>
              <a:spcAft>
                <a:spcPts val="0"/>
              </a:spcAft>
              <a:buFont typeface="+mj-lt"/>
              <a:buAutoNum type="alphaLcPeriod"/>
            </a:pPr>
            <a:r>
              <a:rPr lang="en-US" sz="2800" dirty="0">
                <a:latin typeface="Calibri" panose="020F0502020204030204" pitchFamily="34" charset="0"/>
                <a:ea typeface="Calibri" panose="020F0502020204030204" pitchFamily="34" charset="0"/>
                <a:cs typeface="Times New Roman" panose="02020603050405020304" pitchFamily="18" charset="0"/>
              </a:rPr>
              <a:t> Provide tasks</a:t>
            </a:r>
          </a:p>
          <a:p>
            <a:pPr marL="342900" marR="0" lvl="0" indent="-342900">
              <a:lnSpc>
                <a:spcPct val="107000"/>
              </a:lnSpc>
              <a:spcBef>
                <a:spcPts val="0"/>
              </a:spcBef>
              <a:spcAft>
                <a:spcPts val="0"/>
              </a:spcAft>
              <a:buFont typeface="+mj-lt"/>
              <a:buAutoNum type="arabicPeriod"/>
            </a:pPr>
            <a:r>
              <a:rPr lang="en-US" sz="2800" dirty="0">
                <a:latin typeface="Calibri" panose="020F0502020204030204" pitchFamily="34" charset="0"/>
                <a:ea typeface="Calibri" panose="020F0502020204030204" pitchFamily="34" charset="0"/>
                <a:cs typeface="Times New Roman" panose="02020603050405020304" pitchFamily="18" charset="0"/>
              </a:rPr>
              <a:t>Mitigation</a:t>
            </a:r>
          </a:p>
          <a:p>
            <a:pPr marL="742950" marR="0" lvl="1" indent="-285750">
              <a:lnSpc>
                <a:spcPct val="107000"/>
              </a:lnSpc>
              <a:spcBef>
                <a:spcPts val="0"/>
              </a:spcBef>
              <a:spcAft>
                <a:spcPts val="0"/>
              </a:spcAft>
              <a:buFont typeface="+mj-lt"/>
              <a:buAutoNum type="alphaLcPeriod"/>
            </a:pPr>
            <a:r>
              <a:rPr lang="en-US" sz="2800" dirty="0">
                <a:latin typeface="Calibri" panose="020F0502020204030204" pitchFamily="34" charset="0"/>
                <a:ea typeface="Calibri" panose="020F0502020204030204" pitchFamily="34" charset="0"/>
                <a:cs typeface="Times New Roman" panose="02020603050405020304" pitchFamily="18" charset="0"/>
              </a:rPr>
              <a:t> Stress Management</a:t>
            </a:r>
          </a:p>
          <a:p>
            <a:pPr marL="742950" marR="0" lvl="1" indent="-285750">
              <a:lnSpc>
                <a:spcPct val="107000"/>
              </a:lnSpc>
              <a:spcBef>
                <a:spcPts val="0"/>
              </a:spcBef>
              <a:spcAft>
                <a:spcPts val="0"/>
              </a:spcAft>
              <a:buFont typeface="+mj-lt"/>
              <a:buAutoNum type="alphaLcPeriod"/>
            </a:pPr>
            <a:r>
              <a:rPr lang="en-US" sz="2800" dirty="0">
                <a:latin typeface="Calibri" panose="020F0502020204030204" pitchFamily="34" charset="0"/>
                <a:ea typeface="Calibri" panose="020F0502020204030204" pitchFamily="34" charset="0"/>
                <a:cs typeface="Times New Roman" panose="02020603050405020304" pitchFamily="18" charset="0"/>
              </a:rPr>
              <a:t> Explanatory Guidance</a:t>
            </a:r>
          </a:p>
          <a:p>
            <a:pPr marL="742950" marR="0" lvl="1" indent="-285750">
              <a:lnSpc>
                <a:spcPct val="107000"/>
              </a:lnSpc>
              <a:spcBef>
                <a:spcPts val="0"/>
              </a:spcBef>
              <a:spcAft>
                <a:spcPts val="0"/>
              </a:spcAft>
              <a:buFont typeface="+mj-lt"/>
              <a:buAutoNum type="alphaLcPeriod"/>
            </a:pPr>
            <a:r>
              <a:rPr lang="en-US" sz="2800" dirty="0">
                <a:latin typeface="Calibri" panose="020F0502020204030204" pitchFamily="34" charset="0"/>
                <a:ea typeface="Calibri" panose="020F0502020204030204" pitchFamily="34" charset="0"/>
                <a:cs typeface="Times New Roman" panose="02020603050405020304" pitchFamily="18" charset="0"/>
              </a:rPr>
              <a:t> Anticipatory Guidance</a:t>
            </a:r>
          </a:p>
          <a:p>
            <a:pPr marL="742950" marR="0" lvl="1" indent="-285750">
              <a:lnSpc>
                <a:spcPct val="107000"/>
              </a:lnSpc>
              <a:spcBef>
                <a:spcPts val="0"/>
              </a:spcBef>
              <a:spcAft>
                <a:spcPts val="800"/>
              </a:spcAft>
              <a:buFont typeface="+mj-lt"/>
              <a:buAutoNum type="alphaLcPeriod"/>
            </a:pPr>
            <a:r>
              <a:rPr lang="en-US" sz="2800" dirty="0">
                <a:latin typeface="Calibri" panose="020F0502020204030204" pitchFamily="34" charset="0"/>
                <a:ea typeface="Calibri" panose="020F0502020204030204" pitchFamily="34" charset="0"/>
                <a:cs typeface="Times New Roman" panose="02020603050405020304" pitchFamily="18" charset="0"/>
              </a:rPr>
              <a:t> Social Support</a:t>
            </a:r>
          </a:p>
        </p:txBody>
      </p:sp>
    </p:spTree>
    <p:extLst>
      <p:ext uri="{BB962C8B-B14F-4D97-AF65-F5344CB8AC3E}">
        <p14:creationId xmlns:p14="http://schemas.microsoft.com/office/powerpoint/2010/main" val="3527528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500"/>
                                        <p:tgtEl>
                                          <p:spTgt spid="3">
                                            <p:txEl>
                                              <p:pRg st="7" end="7"/>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500"/>
                                        <p:tgtEl>
                                          <p:spTgt spid="3">
                                            <p:txEl>
                                              <p:pRg st="8" end="8"/>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fade">
                                      <p:cBhvr>
                                        <p:cTn id="36"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FE58E66-183F-456D-9CAB-CFEA85D38BF7}"/>
              </a:ext>
            </a:extLst>
          </p:cNvPr>
          <p:cNvSpPr txBox="1"/>
          <p:nvPr/>
        </p:nvSpPr>
        <p:spPr>
          <a:xfrm>
            <a:off x="810228" y="874455"/>
            <a:ext cx="10914926" cy="2554545"/>
          </a:xfrm>
          <a:prstGeom prst="rect">
            <a:avLst/>
          </a:prstGeom>
          <a:noFill/>
        </p:spPr>
        <p:txBody>
          <a:bodyPr wrap="square" rtlCol="0">
            <a:spAutoFit/>
          </a:bodyPr>
          <a:lstStyle/>
          <a:p>
            <a:pPr algn="ctr"/>
            <a:r>
              <a:rPr lang="en-US" sz="8000" b="1" dirty="0"/>
              <a:t>PAUSE FOR SIMULATION EXERCISE</a:t>
            </a:r>
          </a:p>
        </p:txBody>
      </p:sp>
    </p:spTree>
    <p:extLst>
      <p:ext uri="{BB962C8B-B14F-4D97-AF65-F5344CB8AC3E}">
        <p14:creationId xmlns:p14="http://schemas.microsoft.com/office/powerpoint/2010/main" val="1558093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43890-B494-4B02-B9A7-95B994207C80}"/>
              </a:ext>
            </a:extLst>
          </p:cNvPr>
          <p:cNvSpPr>
            <a:spLocks noGrp="1"/>
          </p:cNvSpPr>
          <p:nvPr>
            <p:ph type="title"/>
          </p:nvPr>
        </p:nvSpPr>
        <p:spPr>
          <a:xfrm>
            <a:off x="2592925" y="246041"/>
            <a:ext cx="9347029" cy="1280890"/>
          </a:xfrm>
        </p:spPr>
        <p:txBody>
          <a:bodyPr>
            <a:normAutofit/>
          </a:bodyPr>
          <a:lstStyle/>
          <a:p>
            <a:r>
              <a:rPr lang="en-US" b="1" dirty="0"/>
              <a:t>RAPID Approach</a:t>
            </a:r>
            <a:br>
              <a:rPr lang="en-US" b="1" dirty="0"/>
            </a:br>
            <a:r>
              <a:rPr lang="en-US" b="1" dirty="0"/>
              <a:t>DISPOSITION – EVALUATING EFFICACY</a:t>
            </a:r>
          </a:p>
        </p:txBody>
      </p:sp>
      <p:sp>
        <p:nvSpPr>
          <p:cNvPr id="5" name="Content Placeholder 2">
            <a:extLst>
              <a:ext uri="{FF2B5EF4-FFF2-40B4-BE49-F238E27FC236}">
                <a16:creationId xmlns:a16="http://schemas.microsoft.com/office/drawing/2014/main" id="{A3A7640E-65D8-4CE4-B0DA-F07752EC0797}"/>
              </a:ext>
            </a:extLst>
          </p:cNvPr>
          <p:cNvSpPr txBox="1">
            <a:spLocks/>
          </p:cNvSpPr>
          <p:nvPr/>
        </p:nvSpPr>
        <p:spPr>
          <a:xfrm>
            <a:off x="2592925" y="1526929"/>
            <a:ext cx="4766237" cy="518160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endParaRPr lang="en-US" sz="1800" dirty="0">
              <a:solidFill>
                <a:schemeClr val="tx1"/>
              </a:solidFill>
            </a:endParaRPr>
          </a:p>
        </p:txBody>
      </p:sp>
      <p:pic>
        <p:nvPicPr>
          <p:cNvPr id="8" name="Picture 7">
            <a:extLst>
              <a:ext uri="{FF2B5EF4-FFF2-40B4-BE49-F238E27FC236}">
                <a16:creationId xmlns:a16="http://schemas.microsoft.com/office/drawing/2014/main" id="{BD21C1D9-B218-429A-BFDE-C4CA29EB1383}"/>
              </a:ext>
            </a:extLst>
          </p:cNvPr>
          <p:cNvPicPr>
            <a:picLocks noChangeAspect="1"/>
          </p:cNvPicPr>
          <p:nvPr/>
        </p:nvPicPr>
        <p:blipFill>
          <a:blip r:embed="rId3"/>
          <a:stretch>
            <a:fillRect/>
          </a:stretch>
        </p:blipFill>
        <p:spPr>
          <a:xfrm>
            <a:off x="9135208" y="1461121"/>
            <a:ext cx="1695537" cy="5150838"/>
          </a:xfrm>
          <a:prstGeom prst="rect">
            <a:avLst/>
          </a:prstGeom>
        </p:spPr>
      </p:pic>
      <p:sp>
        <p:nvSpPr>
          <p:cNvPr id="3" name="Rectangle 2">
            <a:extLst>
              <a:ext uri="{FF2B5EF4-FFF2-40B4-BE49-F238E27FC236}">
                <a16:creationId xmlns:a16="http://schemas.microsoft.com/office/drawing/2014/main" id="{E337B080-0C02-4612-BF10-08E8D341E552}"/>
              </a:ext>
            </a:extLst>
          </p:cNvPr>
          <p:cNvSpPr/>
          <p:nvPr/>
        </p:nvSpPr>
        <p:spPr>
          <a:xfrm>
            <a:off x="3451871" y="1717032"/>
            <a:ext cx="6096000" cy="4221092"/>
          </a:xfrm>
          <a:prstGeom prst="rect">
            <a:avLst/>
          </a:prstGeom>
        </p:spPr>
        <p:txBody>
          <a:bodyPr>
            <a:spAutoFit/>
          </a:bodyPr>
          <a:lstStyle/>
          <a:p>
            <a:pPr marL="342900" marR="0" lvl="0" indent="-342900">
              <a:lnSpc>
                <a:spcPct val="107000"/>
              </a:lnSpc>
              <a:spcBef>
                <a:spcPts val="0"/>
              </a:spcBef>
              <a:spcAft>
                <a:spcPts val="0"/>
              </a:spcAft>
              <a:buFont typeface="+mj-lt"/>
              <a:buAutoNum type="arabicPeriod"/>
            </a:pPr>
            <a:r>
              <a:rPr lang="en-US" sz="2800" dirty="0">
                <a:latin typeface="Calibri" panose="020F0502020204030204" pitchFamily="34" charset="0"/>
                <a:ea typeface="Calibri" panose="020F0502020204030204" pitchFamily="34" charset="0"/>
                <a:cs typeface="Times New Roman" panose="02020603050405020304" pitchFamily="18" charset="0"/>
              </a:rPr>
              <a:t>Is further care needed?</a:t>
            </a:r>
          </a:p>
          <a:p>
            <a:pPr marL="742950" marR="0" lvl="1" indent="-285750">
              <a:lnSpc>
                <a:spcPct val="107000"/>
              </a:lnSpc>
              <a:spcBef>
                <a:spcPts val="0"/>
              </a:spcBef>
              <a:spcAft>
                <a:spcPts val="0"/>
              </a:spcAft>
              <a:buFont typeface="+mj-lt"/>
              <a:buAutoNum type="alphaLcPeriod"/>
            </a:pPr>
            <a:r>
              <a:rPr lang="en-US" sz="2800" dirty="0">
                <a:latin typeface="Calibri" panose="020F0502020204030204" pitchFamily="34" charset="0"/>
                <a:ea typeface="Calibri" panose="020F0502020204030204" pitchFamily="34" charset="0"/>
                <a:cs typeface="Times New Roman" panose="02020603050405020304" pitchFamily="18" charset="0"/>
              </a:rPr>
              <a:t> Urgent help needed?</a:t>
            </a:r>
          </a:p>
          <a:p>
            <a:pPr marL="742950" marR="0" lvl="1" indent="-285750">
              <a:lnSpc>
                <a:spcPct val="107000"/>
              </a:lnSpc>
              <a:spcBef>
                <a:spcPts val="0"/>
              </a:spcBef>
              <a:spcAft>
                <a:spcPts val="0"/>
              </a:spcAft>
              <a:buFont typeface="+mj-lt"/>
              <a:buAutoNum type="alphaLcPeriod"/>
            </a:pPr>
            <a:r>
              <a:rPr lang="en-US" sz="2800" dirty="0">
                <a:latin typeface="Calibri" panose="020F0502020204030204" pitchFamily="34" charset="0"/>
                <a:ea typeface="Calibri" panose="020F0502020204030204" pitchFamily="34" charset="0"/>
                <a:cs typeface="Times New Roman" panose="02020603050405020304" pitchFamily="18" charset="0"/>
              </a:rPr>
              <a:t> Resources needed?</a:t>
            </a:r>
          </a:p>
          <a:p>
            <a:pPr marL="1143000" marR="0" lvl="2" indent="-228600">
              <a:lnSpc>
                <a:spcPct val="107000"/>
              </a:lnSpc>
              <a:spcBef>
                <a:spcPts val="0"/>
              </a:spcBef>
              <a:spcAft>
                <a:spcPts val="0"/>
              </a:spcAft>
              <a:buFont typeface="+mj-lt"/>
              <a:buAutoNum type="romanLcPeriod"/>
            </a:pPr>
            <a:r>
              <a:rPr lang="en-US" sz="2800" dirty="0">
                <a:latin typeface="Calibri" panose="020F0502020204030204" pitchFamily="34" charset="0"/>
                <a:ea typeface="Calibri" panose="020F0502020204030204" pitchFamily="34" charset="0"/>
                <a:cs typeface="Times New Roman" panose="02020603050405020304" pitchFamily="18" charset="0"/>
              </a:rPr>
              <a:t> Mental health</a:t>
            </a:r>
          </a:p>
          <a:p>
            <a:pPr marL="1143000" marR="0" lvl="2" indent="-228600">
              <a:lnSpc>
                <a:spcPct val="107000"/>
              </a:lnSpc>
              <a:spcBef>
                <a:spcPts val="0"/>
              </a:spcBef>
              <a:spcAft>
                <a:spcPts val="0"/>
              </a:spcAft>
              <a:buFont typeface="+mj-lt"/>
              <a:buAutoNum type="romanLcPeriod"/>
            </a:pPr>
            <a:r>
              <a:rPr lang="en-US" sz="2800" dirty="0">
                <a:latin typeface="Calibri" panose="020F0502020204030204" pitchFamily="34" charset="0"/>
                <a:ea typeface="Calibri" panose="020F0502020204030204" pitchFamily="34" charset="0"/>
                <a:cs typeface="Times New Roman" panose="02020603050405020304" pitchFamily="18" charset="0"/>
              </a:rPr>
              <a:t> Financial</a:t>
            </a:r>
          </a:p>
          <a:p>
            <a:pPr marL="1143000" marR="0" lvl="2" indent="-228600">
              <a:lnSpc>
                <a:spcPct val="107000"/>
              </a:lnSpc>
              <a:spcBef>
                <a:spcPts val="0"/>
              </a:spcBef>
              <a:spcAft>
                <a:spcPts val="0"/>
              </a:spcAft>
              <a:buFont typeface="+mj-lt"/>
              <a:buAutoNum type="romanLcPeriod"/>
            </a:pPr>
            <a:r>
              <a:rPr lang="en-US" sz="2800" dirty="0">
                <a:latin typeface="Calibri" panose="020F0502020204030204" pitchFamily="34" charset="0"/>
                <a:ea typeface="Calibri" panose="020F0502020204030204" pitchFamily="34" charset="0"/>
                <a:cs typeface="Times New Roman" panose="02020603050405020304" pitchFamily="18" charset="0"/>
              </a:rPr>
              <a:t> Spiritual</a:t>
            </a:r>
          </a:p>
          <a:p>
            <a:pPr marL="1143000" marR="0" lvl="2" indent="-228600">
              <a:lnSpc>
                <a:spcPct val="107000"/>
              </a:lnSpc>
              <a:spcBef>
                <a:spcPts val="0"/>
              </a:spcBef>
              <a:spcAft>
                <a:spcPts val="0"/>
              </a:spcAft>
              <a:buFont typeface="+mj-lt"/>
              <a:buAutoNum type="romanLcPeriod"/>
            </a:pPr>
            <a:r>
              <a:rPr lang="en-US" sz="2800" dirty="0">
                <a:latin typeface="Calibri" panose="020F0502020204030204" pitchFamily="34" charset="0"/>
                <a:ea typeface="Calibri" panose="020F0502020204030204" pitchFamily="34" charset="0"/>
                <a:cs typeface="Times New Roman" panose="02020603050405020304" pitchFamily="18" charset="0"/>
              </a:rPr>
              <a:t> Medical</a:t>
            </a:r>
          </a:p>
          <a:p>
            <a:pPr marL="800100" lvl="1" indent="-342900">
              <a:lnSpc>
                <a:spcPct val="107000"/>
              </a:lnSpc>
              <a:buFont typeface="+mj-lt"/>
              <a:buAutoNum type="alphaLcPeriod"/>
            </a:pPr>
            <a:r>
              <a:rPr lang="en-US" sz="2800" dirty="0">
                <a:latin typeface="Calibri" panose="020F0502020204030204" pitchFamily="34" charset="0"/>
                <a:ea typeface="Calibri" panose="020F0502020204030204" pitchFamily="34" charset="0"/>
                <a:cs typeface="Times New Roman" panose="02020603050405020304" pitchFamily="18" charset="0"/>
              </a:rPr>
              <a:t>Other support needed?</a:t>
            </a:r>
          </a:p>
          <a:p>
            <a:pPr marL="342900" marR="0" lvl="0" indent="-342900">
              <a:lnSpc>
                <a:spcPct val="107000"/>
              </a:lnSpc>
              <a:spcBef>
                <a:spcPts val="0"/>
              </a:spcBef>
              <a:spcAft>
                <a:spcPts val="800"/>
              </a:spcAft>
              <a:buFont typeface="+mj-lt"/>
              <a:buAutoNum type="arabicPeriod"/>
            </a:pPr>
            <a:r>
              <a:rPr lang="en-US" sz="2800" dirty="0">
                <a:latin typeface="Calibri" panose="020F0502020204030204" pitchFamily="34" charset="0"/>
                <a:ea typeface="Calibri" panose="020F0502020204030204" pitchFamily="34" charset="0"/>
                <a:cs typeface="Times New Roman" panose="02020603050405020304" pitchFamily="18" charset="0"/>
              </a:rPr>
              <a:t>Always schedule follow-up</a:t>
            </a:r>
          </a:p>
        </p:txBody>
      </p:sp>
      <p:graphicFrame>
        <p:nvGraphicFramePr>
          <p:cNvPr id="7" name="Table 6">
            <a:extLst>
              <a:ext uri="{FF2B5EF4-FFF2-40B4-BE49-F238E27FC236}">
                <a16:creationId xmlns:a16="http://schemas.microsoft.com/office/drawing/2014/main" id="{610EF4C4-FC78-44C8-9228-F483438D3EAA}"/>
              </a:ext>
            </a:extLst>
          </p:cNvPr>
          <p:cNvGraphicFramePr>
            <a:graphicFrameLocks noGrp="1"/>
          </p:cNvGraphicFramePr>
          <p:nvPr>
            <p:extLst>
              <p:ext uri="{D42A27DB-BD31-4B8C-83A1-F6EECF244321}">
                <p14:modId xmlns:p14="http://schemas.microsoft.com/office/powerpoint/2010/main" val="3485589947"/>
              </p:ext>
            </p:extLst>
          </p:nvPr>
        </p:nvGraphicFramePr>
        <p:xfrm>
          <a:off x="252046" y="2141498"/>
          <a:ext cx="2753542" cy="3040104"/>
        </p:xfrm>
        <a:graphic>
          <a:graphicData uri="http://schemas.openxmlformats.org/drawingml/2006/table">
            <a:tbl>
              <a:tblPr firstRow="1" bandRow="1">
                <a:tableStyleId>{2D5ABB26-0587-4C30-8999-92F81FD0307C}</a:tableStyleId>
              </a:tblPr>
              <a:tblGrid>
                <a:gridCol w="355575">
                  <a:extLst>
                    <a:ext uri="{9D8B030D-6E8A-4147-A177-3AD203B41FA5}">
                      <a16:colId xmlns:a16="http://schemas.microsoft.com/office/drawing/2014/main" val="2774515261"/>
                    </a:ext>
                  </a:extLst>
                </a:gridCol>
                <a:gridCol w="2397967">
                  <a:extLst>
                    <a:ext uri="{9D8B030D-6E8A-4147-A177-3AD203B41FA5}">
                      <a16:colId xmlns:a16="http://schemas.microsoft.com/office/drawing/2014/main" val="1787016304"/>
                    </a:ext>
                  </a:extLst>
                </a:gridCol>
              </a:tblGrid>
              <a:tr h="370840">
                <a:tc>
                  <a:txBody>
                    <a:bodyPr/>
                    <a:lstStyle/>
                    <a:p>
                      <a:pPr algn="ctr"/>
                      <a:r>
                        <a:rPr lang="en-US" b="0" dirty="0"/>
                        <a:t>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b="0" u="none" dirty="0"/>
                        <a:t>Rapport Building </a:t>
                      </a:r>
                      <a:r>
                        <a:rPr lang="en-US" dirty="0"/>
                        <a:t>/ </a:t>
                      </a:r>
                      <a:r>
                        <a:rPr lang="en-US" b="0" u="none" dirty="0"/>
                        <a:t>Reflective Listening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2904928890"/>
                  </a:ext>
                </a:extLst>
              </a:tr>
              <a:tr h="580555">
                <a:tc>
                  <a:txBody>
                    <a:bodyPr/>
                    <a:lstStyle/>
                    <a:p>
                      <a:pPr algn="ctr"/>
                      <a:r>
                        <a:rPr lang="en-US" b="0" dirty="0"/>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0000"/>
                        </a:lnSpc>
                      </a:pPr>
                      <a:r>
                        <a:rPr lang="en-US" b="0" u="none" dirty="0"/>
                        <a:t>Assessment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487112106"/>
                  </a:ext>
                </a:extLst>
              </a:tr>
              <a:tr h="597159">
                <a:tc>
                  <a:txBody>
                    <a:bodyPr/>
                    <a:lstStyle/>
                    <a:p>
                      <a:pPr algn="ctr"/>
                      <a:r>
                        <a:rPr lang="en-US" b="0" dirty="0"/>
                        <a:t>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0000"/>
                        </a:lnSpc>
                      </a:pPr>
                      <a:r>
                        <a:rPr lang="en-US" b="0" u="none" dirty="0"/>
                        <a:t>Prioritization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797645506"/>
                  </a:ext>
                </a:extLst>
              </a:tr>
              <a:tr h="597159">
                <a:tc>
                  <a:txBody>
                    <a:bodyPr/>
                    <a:lstStyle/>
                    <a:p>
                      <a:pPr algn="ctr"/>
                      <a:r>
                        <a:rPr lang="en-US" b="0" dirty="0"/>
                        <a:t>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0000"/>
                        </a:lnSpc>
                      </a:pPr>
                      <a:r>
                        <a:rPr lang="en-US" b="0" u="none" dirty="0"/>
                        <a:t>Intervention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480812133"/>
                  </a:ext>
                </a:extLst>
              </a:tr>
              <a:tr h="625151">
                <a:tc>
                  <a:txBody>
                    <a:bodyPr/>
                    <a:lstStyle/>
                    <a:p>
                      <a:pPr algn="ctr"/>
                      <a:r>
                        <a:rPr lang="en-US" b="1" dirty="0"/>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0000"/>
                        </a:lnSpc>
                      </a:pPr>
                      <a:r>
                        <a:rPr lang="en-US" b="1" u="sng" dirty="0"/>
                        <a:t>Disposition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761791848"/>
                  </a:ext>
                </a:extLst>
              </a:tr>
            </a:tbl>
          </a:graphicData>
        </a:graphic>
      </p:graphicFrame>
    </p:spTree>
    <p:extLst>
      <p:ext uri="{BB962C8B-B14F-4D97-AF65-F5344CB8AC3E}">
        <p14:creationId xmlns:p14="http://schemas.microsoft.com/office/powerpoint/2010/main" val="1095189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945C8-E4D0-49CD-85FC-774417DC8274}"/>
              </a:ext>
            </a:extLst>
          </p:cNvPr>
          <p:cNvSpPr>
            <a:spLocks noGrp="1"/>
          </p:cNvSpPr>
          <p:nvPr>
            <p:ph type="title"/>
          </p:nvPr>
        </p:nvSpPr>
        <p:spPr/>
        <p:txBody>
          <a:bodyPr/>
          <a:lstStyle/>
          <a:p>
            <a:r>
              <a:rPr lang="en-US" b="1" dirty="0"/>
              <a:t>Patient: Ms. Roberta Jones</a:t>
            </a:r>
          </a:p>
        </p:txBody>
      </p:sp>
      <p:sp>
        <p:nvSpPr>
          <p:cNvPr id="3" name="Content Placeholder 2">
            <a:extLst>
              <a:ext uri="{FF2B5EF4-FFF2-40B4-BE49-F238E27FC236}">
                <a16:creationId xmlns:a16="http://schemas.microsoft.com/office/drawing/2014/main" id="{957075A5-66D2-4E47-94AE-D277186DA0C9}"/>
              </a:ext>
            </a:extLst>
          </p:cNvPr>
          <p:cNvSpPr>
            <a:spLocks noGrp="1"/>
          </p:cNvSpPr>
          <p:nvPr>
            <p:ph idx="1"/>
          </p:nvPr>
        </p:nvSpPr>
        <p:spPr>
          <a:xfrm>
            <a:off x="2518874" y="1436360"/>
            <a:ext cx="7080201" cy="5069948"/>
          </a:xfrm>
        </p:spPr>
        <p:txBody>
          <a:bodyPr>
            <a:normAutofit/>
          </a:bodyPr>
          <a:lstStyle/>
          <a:p>
            <a:r>
              <a:rPr lang="en-US" sz="2400" dirty="0"/>
              <a:t>78-year-old African-American, female identified patient</a:t>
            </a:r>
          </a:p>
          <a:p>
            <a:r>
              <a:rPr lang="en-US" sz="2400" dirty="0"/>
              <a:t>Presenting to clinic for her annual physical exam</a:t>
            </a:r>
          </a:p>
          <a:p>
            <a:r>
              <a:rPr lang="en-US" sz="2400" dirty="0"/>
              <a:t>Patient only has a diagnosis of hypertension, which has been controlled with metoprolol.</a:t>
            </a:r>
          </a:p>
          <a:p>
            <a:endParaRPr lang="en-US" sz="2400" dirty="0"/>
          </a:p>
          <a:p>
            <a:r>
              <a:rPr lang="en-US" sz="2400" dirty="0"/>
              <a:t>You are a nurse working in an ambulatory care clinic within a large healthcare system that has multiple departments, including pharmacy, social work/behavioral health, and rehabilitative services.</a:t>
            </a:r>
          </a:p>
          <a:p>
            <a:endParaRPr lang="en-US" dirty="0"/>
          </a:p>
          <a:p>
            <a:endParaRPr lang="en-US" dirty="0"/>
          </a:p>
          <a:p>
            <a:endParaRPr lang="en-US" dirty="0"/>
          </a:p>
          <a:p>
            <a:endParaRPr lang="en-US" dirty="0"/>
          </a:p>
          <a:p>
            <a:pPr marL="0" indent="0">
              <a:buNone/>
            </a:pPr>
            <a:endParaRPr lang="en-US" dirty="0"/>
          </a:p>
        </p:txBody>
      </p:sp>
      <p:pic>
        <p:nvPicPr>
          <p:cNvPr id="6" name="Picture 5">
            <a:extLst>
              <a:ext uri="{FF2B5EF4-FFF2-40B4-BE49-F238E27FC236}">
                <a16:creationId xmlns:a16="http://schemas.microsoft.com/office/drawing/2014/main" id="{C5896342-88D5-4967-B874-788911BBE813}"/>
              </a:ext>
            </a:extLst>
          </p:cNvPr>
          <p:cNvPicPr>
            <a:picLocks noChangeAspect="1"/>
          </p:cNvPicPr>
          <p:nvPr/>
        </p:nvPicPr>
        <p:blipFill>
          <a:blip r:embed="rId3"/>
          <a:stretch>
            <a:fillRect/>
          </a:stretch>
        </p:blipFill>
        <p:spPr>
          <a:xfrm>
            <a:off x="9740093" y="717894"/>
            <a:ext cx="1949401" cy="3219193"/>
          </a:xfrm>
          <a:prstGeom prst="rect">
            <a:avLst/>
          </a:prstGeom>
        </p:spPr>
      </p:pic>
    </p:spTree>
    <p:extLst>
      <p:ext uri="{BB962C8B-B14F-4D97-AF65-F5344CB8AC3E}">
        <p14:creationId xmlns:p14="http://schemas.microsoft.com/office/powerpoint/2010/main" val="7252689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FE58E66-183F-456D-9CAB-CFEA85D38BF7}"/>
              </a:ext>
            </a:extLst>
          </p:cNvPr>
          <p:cNvSpPr txBox="1"/>
          <p:nvPr/>
        </p:nvSpPr>
        <p:spPr>
          <a:xfrm>
            <a:off x="810228" y="874455"/>
            <a:ext cx="10914926" cy="2554545"/>
          </a:xfrm>
          <a:prstGeom prst="rect">
            <a:avLst/>
          </a:prstGeom>
          <a:noFill/>
        </p:spPr>
        <p:txBody>
          <a:bodyPr wrap="square" rtlCol="0">
            <a:spAutoFit/>
          </a:bodyPr>
          <a:lstStyle/>
          <a:p>
            <a:pPr algn="ctr"/>
            <a:r>
              <a:rPr lang="en-US" sz="8000" b="1" dirty="0"/>
              <a:t>PAUSE FOR SIMULATION EXERCISE</a:t>
            </a:r>
          </a:p>
        </p:txBody>
      </p:sp>
    </p:spTree>
    <p:extLst>
      <p:ext uri="{BB962C8B-B14F-4D97-AF65-F5344CB8AC3E}">
        <p14:creationId xmlns:p14="http://schemas.microsoft.com/office/powerpoint/2010/main" val="18867970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43890-B494-4B02-B9A7-95B994207C80}"/>
              </a:ext>
            </a:extLst>
          </p:cNvPr>
          <p:cNvSpPr>
            <a:spLocks noGrp="1"/>
          </p:cNvSpPr>
          <p:nvPr>
            <p:ph type="title"/>
          </p:nvPr>
        </p:nvSpPr>
        <p:spPr>
          <a:xfrm>
            <a:off x="2592925" y="246041"/>
            <a:ext cx="9347029" cy="694736"/>
          </a:xfrm>
        </p:spPr>
        <p:txBody>
          <a:bodyPr>
            <a:normAutofit/>
          </a:bodyPr>
          <a:lstStyle/>
          <a:p>
            <a:r>
              <a:rPr lang="en-US" b="1" dirty="0"/>
              <a:t>SBAR – Communication to Providers</a:t>
            </a:r>
          </a:p>
        </p:txBody>
      </p:sp>
      <p:sp>
        <p:nvSpPr>
          <p:cNvPr id="5" name="Content Placeholder 2">
            <a:extLst>
              <a:ext uri="{FF2B5EF4-FFF2-40B4-BE49-F238E27FC236}">
                <a16:creationId xmlns:a16="http://schemas.microsoft.com/office/drawing/2014/main" id="{A3A7640E-65D8-4CE4-B0DA-F07752EC0797}"/>
              </a:ext>
            </a:extLst>
          </p:cNvPr>
          <p:cNvSpPr txBox="1">
            <a:spLocks/>
          </p:cNvSpPr>
          <p:nvPr/>
        </p:nvSpPr>
        <p:spPr>
          <a:xfrm>
            <a:off x="2592925" y="1673814"/>
            <a:ext cx="5663052" cy="148883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sz="2800" dirty="0">
                <a:solidFill>
                  <a:schemeClr val="tx1"/>
                </a:solidFill>
              </a:rPr>
              <a:t>What information will you communicate to the doctor?</a:t>
            </a:r>
          </a:p>
        </p:txBody>
      </p:sp>
      <p:pic>
        <p:nvPicPr>
          <p:cNvPr id="6" name="Picture 5">
            <a:extLst>
              <a:ext uri="{FF2B5EF4-FFF2-40B4-BE49-F238E27FC236}">
                <a16:creationId xmlns:a16="http://schemas.microsoft.com/office/drawing/2014/main" id="{EB975740-E181-45C4-BF20-0FC225C9BC6A}"/>
              </a:ext>
            </a:extLst>
          </p:cNvPr>
          <p:cNvPicPr>
            <a:picLocks noChangeAspect="1"/>
          </p:cNvPicPr>
          <p:nvPr/>
        </p:nvPicPr>
        <p:blipFill>
          <a:blip r:embed="rId2"/>
          <a:stretch>
            <a:fillRect/>
          </a:stretch>
        </p:blipFill>
        <p:spPr>
          <a:xfrm>
            <a:off x="8645922" y="1186961"/>
            <a:ext cx="1757290" cy="2474264"/>
          </a:xfrm>
          <a:prstGeom prst="rect">
            <a:avLst/>
          </a:prstGeom>
        </p:spPr>
      </p:pic>
      <p:sp>
        <p:nvSpPr>
          <p:cNvPr id="7" name="Content Placeholder 2">
            <a:extLst>
              <a:ext uri="{FF2B5EF4-FFF2-40B4-BE49-F238E27FC236}">
                <a16:creationId xmlns:a16="http://schemas.microsoft.com/office/drawing/2014/main" id="{2A216FC7-986A-4AC0-A4B8-6E2F90EA2F5F}"/>
              </a:ext>
            </a:extLst>
          </p:cNvPr>
          <p:cNvSpPr txBox="1">
            <a:spLocks/>
          </p:cNvSpPr>
          <p:nvPr/>
        </p:nvSpPr>
        <p:spPr>
          <a:xfrm>
            <a:off x="2701363" y="4492867"/>
            <a:ext cx="5554614" cy="201344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sz="2800" dirty="0">
                <a:solidFill>
                  <a:schemeClr val="tx1"/>
                </a:solidFill>
              </a:rPr>
              <a:t>What information will you communicate to the behavioral health provider?</a:t>
            </a:r>
          </a:p>
        </p:txBody>
      </p:sp>
      <p:pic>
        <p:nvPicPr>
          <p:cNvPr id="9" name="Picture 8">
            <a:extLst>
              <a:ext uri="{FF2B5EF4-FFF2-40B4-BE49-F238E27FC236}">
                <a16:creationId xmlns:a16="http://schemas.microsoft.com/office/drawing/2014/main" id="{8F1B8598-A673-477D-A3C2-C9F66CE7B67F}"/>
              </a:ext>
            </a:extLst>
          </p:cNvPr>
          <p:cNvPicPr>
            <a:picLocks noChangeAspect="1"/>
          </p:cNvPicPr>
          <p:nvPr/>
        </p:nvPicPr>
        <p:blipFill>
          <a:blip r:embed="rId3"/>
          <a:stretch>
            <a:fillRect/>
          </a:stretch>
        </p:blipFill>
        <p:spPr>
          <a:xfrm>
            <a:off x="8656247" y="3980935"/>
            <a:ext cx="1823143" cy="2474264"/>
          </a:xfrm>
          <a:prstGeom prst="rect">
            <a:avLst/>
          </a:prstGeom>
        </p:spPr>
      </p:pic>
    </p:spTree>
    <p:extLst>
      <p:ext uri="{BB962C8B-B14F-4D97-AF65-F5344CB8AC3E}">
        <p14:creationId xmlns:p14="http://schemas.microsoft.com/office/powerpoint/2010/main" val="32990900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FE58E66-183F-456D-9CAB-CFEA85D38BF7}"/>
              </a:ext>
            </a:extLst>
          </p:cNvPr>
          <p:cNvSpPr txBox="1"/>
          <p:nvPr/>
        </p:nvSpPr>
        <p:spPr>
          <a:xfrm>
            <a:off x="810228" y="874455"/>
            <a:ext cx="10914926" cy="2554545"/>
          </a:xfrm>
          <a:prstGeom prst="rect">
            <a:avLst/>
          </a:prstGeom>
          <a:noFill/>
        </p:spPr>
        <p:txBody>
          <a:bodyPr wrap="square" rtlCol="0">
            <a:spAutoFit/>
          </a:bodyPr>
          <a:lstStyle/>
          <a:p>
            <a:pPr algn="ctr"/>
            <a:r>
              <a:rPr lang="en-US" sz="8000" b="1" dirty="0"/>
              <a:t>PAUSE FOR SIMULATION EXERCISE</a:t>
            </a:r>
          </a:p>
        </p:txBody>
      </p:sp>
    </p:spTree>
    <p:extLst>
      <p:ext uri="{BB962C8B-B14F-4D97-AF65-F5344CB8AC3E}">
        <p14:creationId xmlns:p14="http://schemas.microsoft.com/office/powerpoint/2010/main" val="13147609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43890-B494-4B02-B9A7-95B994207C80}"/>
              </a:ext>
            </a:extLst>
          </p:cNvPr>
          <p:cNvSpPr>
            <a:spLocks noGrp="1"/>
          </p:cNvSpPr>
          <p:nvPr>
            <p:ph type="title"/>
          </p:nvPr>
        </p:nvSpPr>
        <p:spPr>
          <a:xfrm>
            <a:off x="2592925" y="246041"/>
            <a:ext cx="9347029" cy="694736"/>
          </a:xfrm>
        </p:spPr>
        <p:txBody>
          <a:bodyPr>
            <a:normAutofit/>
          </a:bodyPr>
          <a:lstStyle/>
          <a:p>
            <a:r>
              <a:rPr lang="en-US" b="1" dirty="0"/>
              <a:t>SBAR – Communication to Providers</a:t>
            </a:r>
          </a:p>
        </p:txBody>
      </p:sp>
      <p:sp>
        <p:nvSpPr>
          <p:cNvPr id="5" name="Content Placeholder 2">
            <a:extLst>
              <a:ext uri="{FF2B5EF4-FFF2-40B4-BE49-F238E27FC236}">
                <a16:creationId xmlns:a16="http://schemas.microsoft.com/office/drawing/2014/main" id="{A3A7640E-65D8-4CE4-B0DA-F07752EC0797}"/>
              </a:ext>
            </a:extLst>
          </p:cNvPr>
          <p:cNvSpPr txBox="1">
            <a:spLocks/>
          </p:cNvSpPr>
          <p:nvPr/>
        </p:nvSpPr>
        <p:spPr>
          <a:xfrm>
            <a:off x="2547901" y="1019908"/>
            <a:ext cx="7096198" cy="83527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sz="2400" dirty="0">
                <a:solidFill>
                  <a:schemeClr val="tx1"/>
                </a:solidFill>
              </a:rPr>
              <a:t>What information would you communicate to the doctor?</a:t>
            </a:r>
          </a:p>
        </p:txBody>
      </p:sp>
      <p:pic>
        <p:nvPicPr>
          <p:cNvPr id="6" name="Picture 5">
            <a:extLst>
              <a:ext uri="{FF2B5EF4-FFF2-40B4-BE49-F238E27FC236}">
                <a16:creationId xmlns:a16="http://schemas.microsoft.com/office/drawing/2014/main" id="{EB975740-E181-45C4-BF20-0FC225C9BC6A}"/>
              </a:ext>
            </a:extLst>
          </p:cNvPr>
          <p:cNvPicPr>
            <a:picLocks noChangeAspect="1"/>
          </p:cNvPicPr>
          <p:nvPr/>
        </p:nvPicPr>
        <p:blipFill>
          <a:blip r:embed="rId3"/>
          <a:stretch>
            <a:fillRect/>
          </a:stretch>
        </p:blipFill>
        <p:spPr>
          <a:xfrm>
            <a:off x="10254914" y="940777"/>
            <a:ext cx="1757290" cy="2474264"/>
          </a:xfrm>
          <a:prstGeom prst="rect">
            <a:avLst/>
          </a:prstGeom>
        </p:spPr>
      </p:pic>
      <p:sp>
        <p:nvSpPr>
          <p:cNvPr id="8" name="Content Placeholder 2">
            <a:extLst>
              <a:ext uri="{FF2B5EF4-FFF2-40B4-BE49-F238E27FC236}">
                <a16:creationId xmlns:a16="http://schemas.microsoft.com/office/drawing/2014/main" id="{1487B449-B94F-45DB-A34E-FAFD63DDCD84}"/>
              </a:ext>
            </a:extLst>
          </p:cNvPr>
          <p:cNvSpPr txBox="1">
            <a:spLocks/>
          </p:cNvSpPr>
          <p:nvPr/>
        </p:nvSpPr>
        <p:spPr>
          <a:xfrm>
            <a:off x="2592925" y="1934309"/>
            <a:ext cx="7096198" cy="4677650"/>
          </a:xfrm>
          <a:prstGeom prst="rect">
            <a:avLst/>
          </a:prstGeom>
        </p:spPr>
        <p:txBody>
          <a:bodyPr vert="horz" lIns="91440" tIns="45720" rIns="91440" bIns="45720" rtlCol="0">
            <a:normAutofit fontScale="775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sz="2400" dirty="0">
                <a:solidFill>
                  <a:schemeClr val="tx1"/>
                </a:solidFill>
              </a:rPr>
              <a:t>S: Ms. Roberta Jones, 78-year-old African American female, scored 11 on PHQ-9</a:t>
            </a:r>
          </a:p>
          <a:p>
            <a:r>
              <a:rPr lang="en-US" sz="2400" dirty="0">
                <a:solidFill>
                  <a:schemeClr val="tx1"/>
                </a:solidFill>
              </a:rPr>
              <a:t>B: Patient presented to clinic today for annual physical. She reports increased anxiousness, loneliness, constant worries about COVID-19, feeling stuck at home, unable to do usual social activities or anything productive and disrupted sleep</a:t>
            </a:r>
            <a:r>
              <a:rPr lang="en-US" sz="2400" dirty="0" smtClean="0">
                <a:solidFill>
                  <a:schemeClr val="tx1"/>
                </a:solidFill>
              </a:rPr>
              <a:t>. She does not express suicidal ideation.</a:t>
            </a:r>
            <a:endParaRPr lang="en-US" sz="2400" dirty="0">
              <a:solidFill>
                <a:schemeClr val="tx1"/>
              </a:solidFill>
            </a:endParaRPr>
          </a:p>
          <a:p>
            <a:r>
              <a:rPr lang="en-US" sz="2400" dirty="0">
                <a:solidFill>
                  <a:schemeClr val="tx1"/>
                </a:solidFill>
              </a:rPr>
              <a:t>A: Patient presenting with significant emotional distress since pandemic and social distancing started and seems anxious and depressed. She is able to get basic needs met, but is tired due to lack of sleep and with potential for further deterioration if she does not receive further support.</a:t>
            </a:r>
          </a:p>
          <a:p>
            <a:r>
              <a:rPr lang="en-US" sz="2400" dirty="0">
                <a:solidFill>
                  <a:schemeClr val="tx1"/>
                </a:solidFill>
              </a:rPr>
              <a:t>R: Educated &amp; recommended counseling to patient through our social work department. With her consent, I will submit a referral and ensure appointment is scheduled. RN to follow up with patient in 1 week.</a:t>
            </a:r>
          </a:p>
        </p:txBody>
      </p:sp>
    </p:spTree>
    <p:extLst>
      <p:ext uri="{BB962C8B-B14F-4D97-AF65-F5344CB8AC3E}">
        <p14:creationId xmlns:p14="http://schemas.microsoft.com/office/powerpoint/2010/main" val="22848154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43890-B494-4B02-B9A7-95B994207C80}"/>
              </a:ext>
            </a:extLst>
          </p:cNvPr>
          <p:cNvSpPr>
            <a:spLocks noGrp="1"/>
          </p:cNvSpPr>
          <p:nvPr>
            <p:ph type="title"/>
          </p:nvPr>
        </p:nvSpPr>
        <p:spPr>
          <a:xfrm>
            <a:off x="2592925" y="246041"/>
            <a:ext cx="9347029" cy="694736"/>
          </a:xfrm>
        </p:spPr>
        <p:txBody>
          <a:bodyPr>
            <a:normAutofit/>
          </a:bodyPr>
          <a:lstStyle/>
          <a:p>
            <a:r>
              <a:rPr lang="en-US" b="1" dirty="0"/>
              <a:t>SBAR – Communication to Providers</a:t>
            </a:r>
          </a:p>
        </p:txBody>
      </p:sp>
      <p:sp>
        <p:nvSpPr>
          <p:cNvPr id="7" name="Content Placeholder 2">
            <a:extLst>
              <a:ext uri="{FF2B5EF4-FFF2-40B4-BE49-F238E27FC236}">
                <a16:creationId xmlns:a16="http://schemas.microsoft.com/office/drawing/2014/main" id="{2A216FC7-986A-4AC0-A4B8-6E2F90EA2F5F}"/>
              </a:ext>
            </a:extLst>
          </p:cNvPr>
          <p:cNvSpPr txBox="1">
            <a:spLocks/>
          </p:cNvSpPr>
          <p:nvPr/>
        </p:nvSpPr>
        <p:spPr>
          <a:xfrm>
            <a:off x="2592925" y="940777"/>
            <a:ext cx="7006150" cy="88802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sz="2400" dirty="0">
                <a:solidFill>
                  <a:schemeClr val="tx1"/>
                </a:solidFill>
              </a:rPr>
              <a:t>What information will you communicate to the behavioral health provider?</a:t>
            </a:r>
          </a:p>
        </p:txBody>
      </p:sp>
      <p:pic>
        <p:nvPicPr>
          <p:cNvPr id="9" name="Picture 8">
            <a:extLst>
              <a:ext uri="{FF2B5EF4-FFF2-40B4-BE49-F238E27FC236}">
                <a16:creationId xmlns:a16="http://schemas.microsoft.com/office/drawing/2014/main" id="{8F1B8598-A673-477D-A3C2-C9F66CE7B67F}"/>
              </a:ext>
            </a:extLst>
          </p:cNvPr>
          <p:cNvPicPr>
            <a:picLocks noChangeAspect="1"/>
          </p:cNvPicPr>
          <p:nvPr/>
        </p:nvPicPr>
        <p:blipFill>
          <a:blip r:embed="rId3"/>
          <a:stretch>
            <a:fillRect/>
          </a:stretch>
        </p:blipFill>
        <p:spPr>
          <a:xfrm>
            <a:off x="9948717" y="850873"/>
            <a:ext cx="1823143" cy="2474264"/>
          </a:xfrm>
          <a:prstGeom prst="rect">
            <a:avLst/>
          </a:prstGeom>
        </p:spPr>
      </p:pic>
      <p:sp>
        <p:nvSpPr>
          <p:cNvPr id="8" name="Content Placeholder 2">
            <a:extLst>
              <a:ext uri="{FF2B5EF4-FFF2-40B4-BE49-F238E27FC236}">
                <a16:creationId xmlns:a16="http://schemas.microsoft.com/office/drawing/2014/main" id="{FECD1C74-CCC9-425D-ACB7-3BE86D38389B}"/>
              </a:ext>
            </a:extLst>
          </p:cNvPr>
          <p:cNvSpPr txBox="1">
            <a:spLocks/>
          </p:cNvSpPr>
          <p:nvPr/>
        </p:nvSpPr>
        <p:spPr>
          <a:xfrm>
            <a:off x="2592925" y="1828800"/>
            <a:ext cx="7096198" cy="5029200"/>
          </a:xfrm>
          <a:prstGeom prst="rect">
            <a:avLst/>
          </a:prstGeom>
        </p:spPr>
        <p:txBody>
          <a:bodyPr vert="horz" lIns="91440" tIns="45720" rIns="91440" bIns="45720" rtlCol="0">
            <a:normAutofit fontScale="625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sz="2400" dirty="0">
                <a:solidFill>
                  <a:schemeClr val="tx1"/>
                </a:solidFill>
              </a:rPr>
              <a:t>S: Ms. Roberta Jones, 78-year-old African American female, scored 11 on PHQ-9</a:t>
            </a:r>
          </a:p>
          <a:p>
            <a:r>
              <a:rPr lang="en-US" sz="2400" dirty="0">
                <a:solidFill>
                  <a:schemeClr val="tx1"/>
                </a:solidFill>
              </a:rPr>
              <a:t>B: Patient presented to clinic today for annual physical. She reports increased anxiousness, loneliness, constant worries about COVID-19, feeling stuck at home, unable to do usual social activities or anything productive and disrupted sleep. </a:t>
            </a:r>
            <a:r>
              <a:rPr lang="en-US" sz="2400" dirty="0" smtClean="0">
                <a:solidFill>
                  <a:schemeClr val="tx1"/>
                </a:solidFill>
              </a:rPr>
              <a:t>Spouse </a:t>
            </a:r>
            <a:r>
              <a:rPr lang="en-US" sz="2400" dirty="0">
                <a:solidFill>
                  <a:schemeClr val="tx1"/>
                </a:solidFill>
              </a:rPr>
              <a:t>passed away 4 years ago and patient reports thinking of him more, now that she is alone in house, without any other social activities in place</a:t>
            </a:r>
            <a:r>
              <a:rPr lang="en-US" sz="2400" dirty="0" smtClean="0">
                <a:solidFill>
                  <a:schemeClr val="tx1"/>
                </a:solidFill>
              </a:rPr>
              <a:t>. </a:t>
            </a:r>
            <a:r>
              <a:rPr lang="en-US" sz="2400" dirty="0">
                <a:solidFill>
                  <a:schemeClr val="tx1"/>
                </a:solidFill>
              </a:rPr>
              <a:t>She does not express suicidal ideation.</a:t>
            </a:r>
          </a:p>
          <a:p>
            <a:r>
              <a:rPr lang="en-US" sz="2400" dirty="0">
                <a:solidFill>
                  <a:schemeClr val="tx1"/>
                </a:solidFill>
              </a:rPr>
              <a:t>A: Patient presenting with significant emotional distress since pandemic and social distancing started and seems anxious and depressed. She is able to get basic needs met, but is tired due to lack of sleep and with potential for further deterioration if she does not receive further support. </a:t>
            </a:r>
            <a:r>
              <a:rPr lang="en-US" sz="2400" dirty="0" smtClean="0">
                <a:solidFill>
                  <a:schemeClr val="tx1"/>
                </a:solidFill>
              </a:rPr>
              <a:t>Patient </a:t>
            </a:r>
            <a:r>
              <a:rPr lang="en-US" sz="2400" dirty="0">
                <a:solidFill>
                  <a:schemeClr val="tx1"/>
                </a:solidFill>
              </a:rPr>
              <a:t>is very overwhelmed with multiple changes and losses due to COVID-19.</a:t>
            </a:r>
          </a:p>
          <a:p>
            <a:r>
              <a:rPr lang="en-US" sz="2400" dirty="0">
                <a:solidFill>
                  <a:schemeClr val="tx1"/>
                </a:solidFill>
              </a:rPr>
              <a:t>R: Provided general counseling and validation of feelings, educated patient on stress management (deep breathing), encouraged to contact friends by phone or email, advised on appropriate precautions for COVID-19 &amp; recommended counseling to patient through social work department. Patient agreeable to social work referral, which has been submitted. Please contact patient to schedule appointment and let me know when this is confirmed. Thank you</a:t>
            </a:r>
            <a:r>
              <a:rPr lang="en-US" sz="2400" dirty="0" smtClean="0">
                <a:solidFill>
                  <a:schemeClr val="tx1"/>
                </a:solidFill>
              </a:rPr>
              <a:t>. </a:t>
            </a:r>
            <a:endParaRPr lang="en-US" sz="2400" dirty="0">
              <a:solidFill>
                <a:schemeClr val="tx1"/>
              </a:solidFill>
            </a:endParaRPr>
          </a:p>
        </p:txBody>
      </p:sp>
    </p:spTree>
    <p:extLst>
      <p:ext uri="{BB962C8B-B14F-4D97-AF65-F5344CB8AC3E}">
        <p14:creationId xmlns:p14="http://schemas.microsoft.com/office/powerpoint/2010/main" val="2502207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4FDD2-DBA8-4031-8984-753CDF58CB66}"/>
              </a:ext>
            </a:extLst>
          </p:cNvPr>
          <p:cNvSpPr>
            <a:spLocks noGrp="1"/>
          </p:cNvSpPr>
          <p:nvPr>
            <p:ph type="title"/>
          </p:nvPr>
        </p:nvSpPr>
        <p:spPr>
          <a:xfrm>
            <a:off x="2592925" y="624110"/>
            <a:ext cx="8911687" cy="685944"/>
          </a:xfrm>
        </p:spPr>
        <p:txBody>
          <a:bodyPr>
            <a:normAutofit/>
          </a:bodyPr>
          <a:lstStyle/>
          <a:p>
            <a:r>
              <a:rPr lang="en-US" b="1" dirty="0"/>
              <a:t>Warm Hand-Off of Patient Ms. Jones</a:t>
            </a:r>
          </a:p>
        </p:txBody>
      </p:sp>
      <p:sp>
        <p:nvSpPr>
          <p:cNvPr id="3" name="Content Placeholder 2">
            <a:extLst>
              <a:ext uri="{FF2B5EF4-FFF2-40B4-BE49-F238E27FC236}">
                <a16:creationId xmlns:a16="http://schemas.microsoft.com/office/drawing/2014/main" id="{CDAC1412-B23A-4DA8-A1FF-54733D08C583}"/>
              </a:ext>
            </a:extLst>
          </p:cNvPr>
          <p:cNvSpPr>
            <a:spLocks noGrp="1"/>
          </p:cNvSpPr>
          <p:nvPr>
            <p:ph idx="1"/>
          </p:nvPr>
        </p:nvSpPr>
        <p:spPr>
          <a:xfrm>
            <a:off x="2365132" y="1427142"/>
            <a:ext cx="4994030" cy="4630758"/>
          </a:xfrm>
        </p:spPr>
        <p:txBody>
          <a:bodyPr>
            <a:normAutofit/>
          </a:bodyPr>
          <a:lstStyle/>
          <a:p>
            <a:r>
              <a:rPr lang="en-US" sz="2000" dirty="0"/>
              <a:t>MA provides a report of Ms. Jones’ vital signs (below) along with results of PHQ-2 Questionnaire (right).</a:t>
            </a:r>
          </a:p>
          <a:p>
            <a:endParaRPr lang="en-US" sz="2000" dirty="0"/>
          </a:p>
          <a:p>
            <a:endParaRPr lang="en-US" sz="2000" dirty="0"/>
          </a:p>
          <a:p>
            <a:endParaRPr lang="en-US" sz="2000" dirty="0"/>
          </a:p>
          <a:p>
            <a:endParaRPr lang="en-US" sz="2000" dirty="0"/>
          </a:p>
          <a:p>
            <a:endParaRPr lang="en-US" sz="2000" dirty="0"/>
          </a:p>
          <a:p>
            <a:r>
              <a:rPr lang="en-US" sz="2000" dirty="0"/>
              <a:t>MA asks you to follow up to complete the full PHQ-9.</a:t>
            </a:r>
          </a:p>
        </p:txBody>
      </p:sp>
      <p:pic>
        <p:nvPicPr>
          <p:cNvPr id="5" name="Picture 4">
            <a:extLst>
              <a:ext uri="{FF2B5EF4-FFF2-40B4-BE49-F238E27FC236}">
                <a16:creationId xmlns:a16="http://schemas.microsoft.com/office/drawing/2014/main" id="{F44EC29C-7E7B-44A6-846E-5F74F63F0407}"/>
              </a:ext>
            </a:extLst>
          </p:cNvPr>
          <p:cNvPicPr>
            <a:picLocks noChangeAspect="1"/>
          </p:cNvPicPr>
          <p:nvPr/>
        </p:nvPicPr>
        <p:blipFill>
          <a:blip r:embed="rId2"/>
          <a:stretch>
            <a:fillRect/>
          </a:stretch>
        </p:blipFill>
        <p:spPr>
          <a:xfrm>
            <a:off x="7685160" y="1439004"/>
            <a:ext cx="3842684" cy="5125915"/>
          </a:xfrm>
          <a:prstGeom prst="rect">
            <a:avLst/>
          </a:prstGeom>
        </p:spPr>
      </p:pic>
      <p:graphicFrame>
        <p:nvGraphicFramePr>
          <p:cNvPr id="6" name="Table 5">
            <a:extLst>
              <a:ext uri="{FF2B5EF4-FFF2-40B4-BE49-F238E27FC236}">
                <a16:creationId xmlns:a16="http://schemas.microsoft.com/office/drawing/2014/main" id="{AE967F76-C167-4392-934A-A286F45337B6}"/>
              </a:ext>
            </a:extLst>
          </p:cNvPr>
          <p:cNvGraphicFramePr>
            <a:graphicFrameLocks noGrp="1"/>
          </p:cNvGraphicFramePr>
          <p:nvPr>
            <p:extLst>
              <p:ext uri="{D42A27DB-BD31-4B8C-83A1-F6EECF244321}">
                <p14:modId xmlns:p14="http://schemas.microsoft.com/office/powerpoint/2010/main" val="2262439195"/>
              </p:ext>
            </p:extLst>
          </p:nvPr>
        </p:nvGraphicFramePr>
        <p:xfrm>
          <a:off x="3253873" y="2447478"/>
          <a:ext cx="2187942" cy="2104150"/>
        </p:xfrm>
        <a:graphic>
          <a:graphicData uri="http://schemas.openxmlformats.org/drawingml/2006/table">
            <a:tbl>
              <a:tblPr>
                <a:tableStyleId>{5C22544A-7EE6-4342-B048-85BDC9FD1C3A}</a:tableStyleId>
              </a:tblPr>
              <a:tblGrid>
                <a:gridCol w="1036150">
                  <a:extLst>
                    <a:ext uri="{9D8B030D-6E8A-4147-A177-3AD203B41FA5}">
                      <a16:colId xmlns:a16="http://schemas.microsoft.com/office/drawing/2014/main" val="4188913405"/>
                    </a:ext>
                  </a:extLst>
                </a:gridCol>
                <a:gridCol w="1151792">
                  <a:extLst>
                    <a:ext uri="{9D8B030D-6E8A-4147-A177-3AD203B41FA5}">
                      <a16:colId xmlns:a16="http://schemas.microsoft.com/office/drawing/2014/main" val="2114122150"/>
                    </a:ext>
                  </a:extLst>
                </a:gridCol>
              </a:tblGrid>
              <a:tr h="420830">
                <a:tc>
                  <a:txBody>
                    <a:bodyPr/>
                    <a:lstStyle/>
                    <a:p>
                      <a:pPr marL="0" marR="0">
                        <a:lnSpc>
                          <a:spcPct val="107000"/>
                        </a:lnSpc>
                        <a:spcBef>
                          <a:spcPts val="0"/>
                        </a:spcBef>
                        <a:spcAft>
                          <a:spcPts val="0"/>
                        </a:spcAft>
                        <a:tabLst>
                          <a:tab pos="1727200" algn="l"/>
                        </a:tabLst>
                      </a:pPr>
                      <a:r>
                        <a:rPr lang="en-US" sz="1600" b="1" kern="1200" dirty="0">
                          <a:effectLst/>
                        </a:rPr>
                        <a:t>HR</a:t>
                      </a:r>
                      <a:endParaRPr lang="en-US"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9525" marB="0"/>
                </a:tc>
                <a:tc>
                  <a:txBody>
                    <a:bodyPr/>
                    <a:lstStyle/>
                    <a:p>
                      <a:pPr marL="0" marR="0" algn="ctr">
                        <a:lnSpc>
                          <a:spcPct val="107000"/>
                        </a:lnSpc>
                        <a:spcBef>
                          <a:spcPts val="0"/>
                        </a:spcBef>
                        <a:spcAft>
                          <a:spcPts val="0"/>
                        </a:spcAft>
                        <a:tabLst>
                          <a:tab pos="114300" algn="l"/>
                          <a:tab pos="2209800" algn="l"/>
                        </a:tabLst>
                      </a:pPr>
                      <a:r>
                        <a:rPr lang="en-US" sz="1600" b="1" dirty="0">
                          <a:effectLst/>
                        </a:rPr>
                        <a:t>67</a:t>
                      </a:r>
                      <a:endParaRPr lang="en-US"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9525" marB="0"/>
                </a:tc>
                <a:extLst>
                  <a:ext uri="{0D108BD9-81ED-4DB2-BD59-A6C34878D82A}">
                    <a16:rowId xmlns:a16="http://schemas.microsoft.com/office/drawing/2014/main" val="2849899872"/>
                  </a:ext>
                </a:extLst>
              </a:tr>
              <a:tr h="420830">
                <a:tc>
                  <a:txBody>
                    <a:bodyPr/>
                    <a:lstStyle/>
                    <a:p>
                      <a:pPr marL="0" marR="0">
                        <a:lnSpc>
                          <a:spcPct val="107000"/>
                        </a:lnSpc>
                        <a:spcBef>
                          <a:spcPts val="0"/>
                        </a:spcBef>
                        <a:spcAft>
                          <a:spcPts val="0"/>
                        </a:spcAft>
                        <a:tabLst>
                          <a:tab pos="1727200" algn="l"/>
                        </a:tabLst>
                      </a:pPr>
                      <a:r>
                        <a:rPr lang="en-US" sz="1600" b="1" kern="1200" dirty="0">
                          <a:effectLst/>
                        </a:rPr>
                        <a:t>Spo2</a:t>
                      </a:r>
                      <a:endParaRPr lang="en-US"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9525" marB="0"/>
                </a:tc>
                <a:tc>
                  <a:txBody>
                    <a:bodyPr/>
                    <a:lstStyle/>
                    <a:p>
                      <a:pPr marL="0" marR="0" algn="ctr">
                        <a:lnSpc>
                          <a:spcPct val="107000"/>
                        </a:lnSpc>
                        <a:spcBef>
                          <a:spcPts val="0"/>
                        </a:spcBef>
                        <a:spcAft>
                          <a:spcPts val="0"/>
                        </a:spcAft>
                        <a:tabLst>
                          <a:tab pos="114300" algn="l"/>
                          <a:tab pos="2209800" algn="l"/>
                        </a:tabLst>
                      </a:pPr>
                      <a:r>
                        <a:rPr lang="en-US" sz="1600" b="1" dirty="0">
                          <a:effectLst/>
                        </a:rPr>
                        <a:t>97%</a:t>
                      </a:r>
                      <a:endParaRPr lang="en-US"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9525" marB="0"/>
                </a:tc>
                <a:extLst>
                  <a:ext uri="{0D108BD9-81ED-4DB2-BD59-A6C34878D82A}">
                    <a16:rowId xmlns:a16="http://schemas.microsoft.com/office/drawing/2014/main" val="1485160549"/>
                  </a:ext>
                </a:extLst>
              </a:tr>
              <a:tr h="420830">
                <a:tc>
                  <a:txBody>
                    <a:bodyPr/>
                    <a:lstStyle/>
                    <a:p>
                      <a:pPr marL="0" marR="0">
                        <a:lnSpc>
                          <a:spcPct val="107000"/>
                        </a:lnSpc>
                        <a:spcBef>
                          <a:spcPts val="0"/>
                        </a:spcBef>
                        <a:spcAft>
                          <a:spcPts val="0"/>
                        </a:spcAft>
                        <a:tabLst>
                          <a:tab pos="1727200" algn="l"/>
                        </a:tabLst>
                      </a:pPr>
                      <a:r>
                        <a:rPr lang="en-US" sz="1600" b="1" kern="1200" dirty="0">
                          <a:effectLst/>
                        </a:rPr>
                        <a:t>BP</a:t>
                      </a:r>
                      <a:endParaRPr lang="en-US"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9525" marB="0"/>
                </a:tc>
                <a:tc>
                  <a:txBody>
                    <a:bodyPr/>
                    <a:lstStyle/>
                    <a:p>
                      <a:pPr marL="0" marR="0" algn="ctr">
                        <a:lnSpc>
                          <a:spcPct val="107000"/>
                        </a:lnSpc>
                        <a:spcBef>
                          <a:spcPts val="0"/>
                        </a:spcBef>
                        <a:spcAft>
                          <a:spcPts val="0"/>
                        </a:spcAft>
                        <a:tabLst>
                          <a:tab pos="114300" algn="l"/>
                          <a:tab pos="2209800" algn="l"/>
                        </a:tabLst>
                      </a:pPr>
                      <a:r>
                        <a:rPr lang="en-US" sz="1600" b="1" dirty="0">
                          <a:effectLst/>
                        </a:rPr>
                        <a:t>122/68</a:t>
                      </a:r>
                      <a:endParaRPr lang="en-US"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9525" marB="0"/>
                </a:tc>
                <a:extLst>
                  <a:ext uri="{0D108BD9-81ED-4DB2-BD59-A6C34878D82A}">
                    <a16:rowId xmlns:a16="http://schemas.microsoft.com/office/drawing/2014/main" val="2622163470"/>
                  </a:ext>
                </a:extLst>
              </a:tr>
              <a:tr h="420830">
                <a:tc>
                  <a:txBody>
                    <a:bodyPr/>
                    <a:lstStyle/>
                    <a:p>
                      <a:pPr marL="0" marR="0">
                        <a:lnSpc>
                          <a:spcPct val="107000"/>
                        </a:lnSpc>
                        <a:spcBef>
                          <a:spcPts val="0"/>
                        </a:spcBef>
                        <a:spcAft>
                          <a:spcPts val="0"/>
                        </a:spcAft>
                        <a:tabLst>
                          <a:tab pos="1727200" algn="l"/>
                        </a:tabLst>
                      </a:pPr>
                      <a:r>
                        <a:rPr lang="en-US" sz="1600" b="1" kern="1200">
                          <a:effectLst/>
                        </a:rPr>
                        <a:t>RR</a:t>
                      </a:r>
                      <a:endParaRPr lang="en-US"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9525" marB="0"/>
                </a:tc>
                <a:tc>
                  <a:txBody>
                    <a:bodyPr/>
                    <a:lstStyle/>
                    <a:p>
                      <a:pPr marL="0" marR="0" algn="ctr">
                        <a:lnSpc>
                          <a:spcPct val="107000"/>
                        </a:lnSpc>
                        <a:spcBef>
                          <a:spcPts val="0"/>
                        </a:spcBef>
                        <a:spcAft>
                          <a:spcPts val="0"/>
                        </a:spcAft>
                        <a:tabLst>
                          <a:tab pos="114300" algn="l"/>
                          <a:tab pos="2209800" algn="l"/>
                        </a:tabLst>
                      </a:pPr>
                      <a:r>
                        <a:rPr lang="en-US" sz="1600" b="1" dirty="0">
                          <a:effectLst/>
                        </a:rPr>
                        <a:t>16</a:t>
                      </a:r>
                      <a:endParaRPr lang="en-US"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9525" marB="0"/>
                </a:tc>
                <a:extLst>
                  <a:ext uri="{0D108BD9-81ED-4DB2-BD59-A6C34878D82A}">
                    <a16:rowId xmlns:a16="http://schemas.microsoft.com/office/drawing/2014/main" val="3531195262"/>
                  </a:ext>
                </a:extLst>
              </a:tr>
              <a:tr h="420830">
                <a:tc>
                  <a:txBody>
                    <a:bodyPr/>
                    <a:lstStyle/>
                    <a:p>
                      <a:pPr marL="0" marR="0">
                        <a:lnSpc>
                          <a:spcPct val="107000"/>
                        </a:lnSpc>
                        <a:spcBef>
                          <a:spcPts val="0"/>
                        </a:spcBef>
                        <a:spcAft>
                          <a:spcPts val="0"/>
                        </a:spcAft>
                        <a:tabLst>
                          <a:tab pos="1727200" algn="l"/>
                        </a:tabLst>
                      </a:pPr>
                      <a:r>
                        <a:rPr lang="en-US" sz="1600" b="1" kern="1200">
                          <a:effectLst/>
                        </a:rPr>
                        <a:t>Temp</a:t>
                      </a:r>
                      <a:endParaRPr lang="en-US" sz="16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9525" marB="0"/>
                </a:tc>
                <a:tc>
                  <a:txBody>
                    <a:bodyPr/>
                    <a:lstStyle/>
                    <a:p>
                      <a:pPr marL="0" marR="0" algn="ctr">
                        <a:lnSpc>
                          <a:spcPct val="107000"/>
                        </a:lnSpc>
                        <a:spcBef>
                          <a:spcPts val="0"/>
                        </a:spcBef>
                        <a:spcAft>
                          <a:spcPts val="0"/>
                        </a:spcAft>
                        <a:tabLst>
                          <a:tab pos="114300" algn="l"/>
                          <a:tab pos="2209800" algn="l"/>
                        </a:tabLst>
                      </a:pPr>
                      <a:r>
                        <a:rPr lang="en-US" sz="1600" b="1" dirty="0">
                          <a:effectLst/>
                        </a:rPr>
                        <a:t>98.4°F</a:t>
                      </a:r>
                      <a:endParaRPr lang="en-US" sz="16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9525" marB="0"/>
                </a:tc>
                <a:extLst>
                  <a:ext uri="{0D108BD9-81ED-4DB2-BD59-A6C34878D82A}">
                    <a16:rowId xmlns:a16="http://schemas.microsoft.com/office/drawing/2014/main" val="302631916"/>
                  </a:ext>
                </a:extLst>
              </a:tr>
            </a:tbl>
          </a:graphicData>
        </a:graphic>
      </p:graphicFrame>
    </p:spTree>
    <p:extLst>
      <p:ext uri="{BB962C8B-B14F-4D97-AF65-F5344CB8AC3E}">
        <p14:creationId xmlns:p14="http://schemas.microsoft.com/office/powerpoint/2010/main" val="2852901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43890-B494-4B02-B9A7-95B994207C80}"/>
              </a:ext>
            </a:extLst>
          </p:cNvPr>
          <p:cNvSpPr>
            <a:spLocks noGrp="1"/>
          </p:cNvSpPr>
          <p:nvPr>
            <p:ph type="title"/>
          </p:nvPr>
        </p:nvSpPr>
        <p:spPr>
          <a:xfrm>
            <a:off x="3266271" y="180727"/>
            <a:ext cx="6588397" cy="1280890"/>
          </a:xfrm>
        </p:spPr>
        <p:txBody>
          <a:bodyPr>
            <a:normAutofit/>
          </a:bodyPr>
          <a:lstStyle/>
          <a:p>
            <a:pPr algn="ctr"/>
            <a:r>
              <a:rPr lang="en-US" b="1" dirty="0"/>
              <a:t>Psychological First Aid (PFA)</a:t>
            </a:r>
            <a:br>
              <a:rPr lang="en-US" b="1" dirty="0"/>
            </a:br>
            <a:r>
              <a:rPr lang="en-US" b="1" dirty="0"/>
              <a:t>RAPID Approach</a:t>
            </a:r>
          </a:p>
        </p:txBody>
      </p:sp>
      <p:graphicFrame>
        <p:nvGraphicFramePr>
          <p:cNvPr id="3" name="Table 2">
            <a:extLst>
              <a:ext uri="{FF2B5EF4-FFF2-40B4-BE49-F238E27FC236}">
                <a16:creationId xmlns:a16="http://schemas.microsoft.com/office/drawing/2014/main" id="{844AA268-A821-4B65-8E66-F454C9E4013A}"/>
              </a:ext>
            </a:extLst>
          </p:cNvPr>
          <p:cNvGraphicFramePr>
            <a:graphicFrameLocks noGrp="1"/>
          </p:cNvGraphicFramePr>
          <p:nvPr>
            <p:extLst>
              <p:ext uri="{D42A27DB-BD31-4B8C-83A1-F6EECF244321}">
                <p14:modId xmlns:p14="http://schemas.microsoft.com/office/powerpoint/2010/main" val="3307234334"/>
              </p:ext>
            </p:extLst>
          </p:nvPr>
        </p:nvGraphicFramePr>
        <p:xfrm>
          <a:off x="4023593" y="1626273"/>
          <a:ext cx="5073754" cy="4550592"/>
        </p:xfrm>
        <a:graphic>
          <a:graphicData uri="http://schemas.openxmlformats.org/drawingml/2006/table">
            <a:tbl>
              <a:tblPr firstRow="1" bandRow="1">
                <a:tableStyleId>{2D5ABB26-0587-4C30-8999-92F81FD0307C}</a:tableStyleId>
              </a:tblPr>
              <a:tblGrid>
                <a:gridCol w="655193">
                  <a:extLst>
                    <a:ext uri="{9D8B030D-6E8A-4147-A177-3AD203B41FA5}">
                      <a16:colId xmlns:a16="http://schemas.microsoft.com/office/drawing/2014/main" val="2774515261"/>
                    </a:ext>
                  </a:extLst>
                </a:gridCol>
                <a:gridCol w="4418561">
                  <a:extLst>
                    <a:ext uri="{9D8B030D-6E8A-4147-A177-3AD203B41FA5}">
                      <a16:colId xmlns:a16="http://schemas.microsoft.com/office/drawing/2014/main" val="1787016304"/>
                    </a:ext>
                  </a:extLst>
                </a:gridCol>
              </a:tblGrid>
              <a:tr h="958106">
                <a:tc>
                  <a:txBody>
                    <a:bodyPr/>
                    <a:lstStyle/>
                    <a:p>
                      <a:pPr algn="ctr"/>
                      <a:r>
                        <a:rPr lang="en-US" sz="2800" b="1" dirty="0"/>
                        <a:t>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sz="2800" b="1" u="none" dirty="0"/>
                        <a:t>Rapport Building </a:t>
                      </a:r>
                      <a:r>
                        <a:rPr lang="en-US" sz="2800" b="1" dirty="0"/>
                        <a:t>/ Reflective Listening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2904928890"/>
                  </a:ext>
                </a:extLst>
              </a:tr>
              <a:tr h="869006">
                <a:tc>
                  <a:txBody>
                    <a:bodyPr/>
                    <a:lstStyle/>
                    <a:p>
                      <a:pPr algn="ctr"/>
                      <a:r>
                        <a:rPr lang="en-US" sz="2800" b="1" dirty="0"/>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0000"/>
                        </a:lnSpc>
                      </a:pPr>
                      <a:r>
                        <a:rPr lang="en-US" sz="2800" b="1" dirty="0"/>
                        <a:t>Assessment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487112106"/>
                  </a:ext>
                </a:extLst>
              </a:tr>
              <a:tr h="893860">
                <a:tc>
                  <a:txBody>
                    <a:bodyPr/>
                    <a:lstStyle/>
                    <a:p>
                      <a:pPr algn="ctr"/>
                      <a:r>
                        <a:rPr lang="en-US" sz="2800" b="1" dirty="0"/>
                        <a:t>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0000"/>
                        </a:lnSpc>
                      </a:pPr>
                      <a:r>
                        <a:rPr lang="en-US" sz="2800" b="1" dirty="0"/>
                        <a:t>Prioritization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797645506"/>
                  </a:ext>
                </a:extLst>
              </a:tr>
              <a:tr h="893860">
                <a:tc>
                  <a:txBody>
                    <a:bodyPr/>
                    <a:lstStyle/>
                    <a:p>
                      <a:pPr algn="ctr"/>
                      <a:r>
                        <a:rPr lang="en-US" sz="2800" b="1" dirty="0"/>
                        <a:t>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0000"/>
                        </a:lnSpc>
                      </a:pPr>
                      <a:r>
                        <a:rPr lang="en-US" sz="2800" b="1" dirty="0"/>
                        <a:t>Intervention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480812133"/>
                  </a:ext>
                </a:extLst>
              </a:tr>
              <a:tr h="935760">
                <a:tc>
                  <a:txBody>
                    <a:bodyPr/>
                    <a:lstStyle/>
                    <a:p>
                      <a:pPr algn="ctr"/>
                      <a:r>
                        <a:rPr lang="en-US" sz="2800" b="1" dirty="0"/>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0000"/>
                        </a:lnSpc>
                      </a:pPr>
                      <a:r>
                        <a:rPr lang="en-US" sz="2800" b="1" dirty="0"/>
                        <a:t>Disposition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761791848"/>
                  </a:ext>
                </a:extLst>
              </a:tr>
            </a:tbl>
          </a:graphicData>
        </a:graphic>
      </p:graphicFrame>
    </p:spTree>
    <p:extLst>
      <p:ext uri="{BB962C8B-B14F-4D97-AF65-F5344CB8AC3E}">
        <p14:creationId xmlns:p14="http://schemas.microsoft.com/office/powerpoint/2010/main" val="1699828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43890-B494-4B02-B9A7-95B994207C80}"/>
              </a:ext>
            </a:extLst>
          </p:cNvPr>
          <p:cNvSpPr>
            <a:spLocks noGrp="1"/>
          </p:cNvSpPr>
          <p:nvPr>
            <p:ph type="title"/>
          </p:nvPr>
        </p:nvSpPr>
        <p:spPr>
          <a:xfrm>
            <a:off x="4766940" y="229025"/>
            <a:ext cx="4563655" cy="1280890"/>
          </a:xfrm>
        </p:spPr>
        <p:txBody>
          <a:bodyPr>
            <a:normAutofit/>
          </a:bodyPr>
          <a:lstStyle/>
          <a:p>
            <a:pPr algn="ctr"/>
            <a:r>
              <a:rPr lang="en-US" b="1" dirty="0"/>
              <a:t>RAPID Approach</a:t>
            </a:r>
            <a:br>
              <a:rPr lang="en-US" b="1" dirty="0"/>
            </a:br>
            <a:r>
              <a:rPr lang="en-US" b="1" dirty="0"/>
              <a:t>RAPPORT BUILDING</a:t>
            </a:r>
          </a:p>
        </p:txBody>
      </p:sp>
      <p:graphicFrame>
        <p:nvGraphicFramePr>
          <p:cNvPr id="3" name="Table 2">
            <a:extLst>
              <a:ext uri="{FF2B5EF4-FFF2-40B4-BE49-F238E27FC236}">
                <a16:creationId xmlns:a16="http://schemas.microsoft.com/office/drawing/2014/main" id="{844AA268-A821-4B65-8E66-F454C9E4013A}"/>
              </a:ext>
            </a:extLst>
          </p:cNvPr>
          <p:cNvGraphicFramePr>
            <a:graphicFrameLocks noGrp="1"/>
          </p:cNvGraphicFramePr>
          <p:nvPr>
            <p:extLst>
              <p:ext uri="{D42A27DB-BD31-4B8C-83A1-F6EECF244321}">
                <p14:modId xmlns:p14="http://schemas.microsoft.com/office/powerpoint/2010/main" val="4239954157"/>
              </p:ext>
            </p:extLst>
          </p:nvPr>
        </p:nvGraphicFramePr>
        <p:xfrm>
          <a:off x="227695" y="1709794"/>
          <a:ext cx="2753542" cy="3040104"/>
        </p:xfrm>
        <a:graphic>
          <a:graphicData uri="http://schemas.openxmlformats.org/drawingml/2006/table">
            <a:tbl>
              <a:tblPr firstRow="1" bandRow="1">
                <a:tableStyleId>{2D5ABB26-0587-4C30-8999-92F81FD0307C}</a:tableStyleId>
              </a:tblPr>
              <a:tblGrid>
                <a:gridCol w="355575">
                  <a:extLst>
                    <a:ext uri="{9D8B030D-6E8A-4147-A177-3AD203B41FA5}">
                      <a16:colId xmlns:a16="http://schemas.microsoft.com/office/drawing/2014/main" val="2774515261"/>
                    </a:ext>
                  </a:extLst>
                </a:gridCol>
                <a:gridCol w="2397967">
                  <a:extLst>
                    <a:ext uri="{9D8B030D-6E8A-4147-A177-3AD203B41FA5}">
                      <a16:colId xmlns:a16="http://schemas.microsoft.com/office/drawing/2014/main" val="1787016304"/>
                    </a:ext>
                  </a:extLst>
                </a:gridCol>
              </a:tblGrid>
              <a:tr h="370840">
                <a:tc>
                  <a:txBody>
                    <a:bodyPr/>
                    <a:lstStyle/>
                    <a:p>
                      <a:pPr algn="ctr"/>
                      <a:r>
                        <a:rPr lang="en-US" b="1" dirty="0"/>
                        <a:t>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b="1" u="sng" dirty="0"/>
                        <a:t>Rapport Building</a:t>
                      </a:r>
                      <a:r>
                        <a:rPr lang="en-US" b="1" u="none" dirty="0"/>
                        <a:t> </a:t>
                      </a:r>
                      <a:r>
                        <a:rPr lang="en-US" dirty="0"/>
                        <a:t>/ Reflective Listening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2904928890"/>
                  </a:ext>
                </a:extLst>
              </a:tr>
              <a:tr h="580555">
                <a:tc>
                  <a:txBody>
                    <a:bodyPr/>
                    <a:lstStyle/>
                    <a:p>
                      <a:pPr algn="ctr"/>
                      <a:r>
                        <a:rPr lang="en-US" dirty="0"/>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0000"/>
                        </a:lnSpc>
                      </a:pPr>
                      <a:r>
                        <a:rPr lang="en-US" dirty="0"/>
                        <a:t>Assessment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487112106"/>
                  </a:ext>
                </a:extLst>
              </a:tr>
              <a:tr h="597159">
                <a:tc>
                  <a:txBody>
                    <a:bodyPr/>
                    <a:lstStyle/>
                    <a:p>
                      <a:pPr algn="ctr"/>
                      <a:r>
                        <a:rPr lang="en-US" dirty="0"/>
                        <a:t>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0000"/>
                        </a:lnSpc>
                      </a:pPr>
                      <a:r>
                        <a:rPr lang="en-US" dirty="0"/>
                        <a:t>Prioritization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797645506"/>
                  </a:ext>
                </a:extLst>
              </a:tr>
              <a:tr h="597159">
                <a:tc>
                  <a:txBody>
                    <a:bodyPr/>
                    <a:lstStyle/>
                    <a:p>
                      <a:pPr algn="ctr"/>
                      <a:r>
                        <a:rPr lang="en-US" dirty="0"/>
                        <a:t>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0000"/>
                        </a:lnSpc>
                      </a:pPr>
                      <a:r>
                        <a:rPr lang="en-US" dirty="0"/>
                        <a:t>Intervention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480812133"/>
                  </a:ext>
                </a:extLst>
              </a:tr>
              <a:tr h="625151">
                <a:tc>
                  <a:txBody>
                    <a:bodyPr/>
                    <a:lstStyle/>
                    <a:p>
                      <a:pPr algn="ctr"/>
                      <a:r>
                        <a:rPr lang="en-US" dirty="0"/>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0000"/>
                        </a:lnSpc>
                      </a:pPr>
                      <a:r>
                        <a:rPr lang="en-US" dirty="0"/>
                        <a:t>Disposition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761791848"/>
                  </a:ext>
                </a:extLst>
              </a:tr>
            </a:tbl>
          </a:graphicData>
        </a:graphic>
      </p:graphicFrame>
      <p:sp>
        <p:nvSpPr>
          <p:cNvPr id="6" name="Rectangle 5">
            <a:extLst>
              <a:ext uri="{FF2B5EF4-FFF2-40B4-BE49-F238E27FC236}">
                <a16:creationId xmlns:a16="http://schemas.microsoft.com/office/drawing/2014/main" id="{72EA9975-F1C8-4B23-B991-8E5130F7920D}"/>
              </a:ext>
            </a:extLst>
          </p:cNvPr>
          <p:cNvSpPr/>
          <p:nvPr/>
        </p:nvSpPr>
        <p:spPr>
          <a:xfrm>
            <a:off x="3514530" y="1560960"/>
            <a:ext cx="7980784" cy="3337773"/>
          </a:xfrm>
          <a:prstGeom prst="rect">
            <a:avLst/>
          </a:prstGeom>
        </p:spPr>
        <p:txBody>
          <a:bodyPr wrap="square">
            <a:spAutoFit/>
          </a:bodyPr>
          <a:lstStyle/>
          <a:p>
            <a:pPr marL="342900" marR="0" lvl="0" indent="-342900">
              <a:lnSpc>
                <a:spcPct val="107000"/>
              </a:lnSpc>
              <a:spcBef>
                <a:spcPts val="0"/>
              </a:spcBef>
              <a:spcAft>
                <a:spcPts val="800"/>
              </a:spcAft>
              <a:buFont typeface="+mj-lt"/>
              <a:buAutoNum type="arabicParenR"/>
            </a:pPr>
            <a:r>
              <a:rPr lang="en-US" sz="3600" dirty="0">
                <a:latin typeface="Calibri" panose="020F0502020204030204" pitchFamily="34" charset="0"/>
                <a:ea typeface="Calibri" panose="020F0502020204030204" pitchFamily="34" charset="0"/>
                <a:cs typeface="Times New Roman" panose="02020603050405020304" pitchFamily="18" charset="0"/>
              </a:rPr>
              <a:t> Introduce self</a:t>
            </a:r>
          </a:p>
          <a:p>
            <a:pPr marL="342900" marR="0" lvl="0" indent="-342900">
              <a:lnSpc>
                <a:spcPct val="107000"/>
              </a:lnSpc>
              <a:spcBef>
                <a:spcPts val="0"/>
              </a:spcBef>
              <a:spcAft>
                <a:spcPts val="800"/>
              </a:spcAft>
              <a:buFont typeface="+mj-lt"/>
              <a:buAutoNum type="arabicParenR"/>
            </a:pPr>
            <a:r>
              <a:rPr lang="en-US" sz="3600" dirty="0">
                <a:latin typeface="Calibri" panose="020F0502020204030204" pitchFamily="34" charset="0"/>
                <a:ea typeface="Calibri" panose="020F0502020204030204" pitchFamily="34" charset="0"/>
                <a:cs typeface="Times New Roman" panose="02020603050405020304" pitchFamily="18" charset="0"/>
              </a:rPr>
              <a:t> Explain who you are and what you do</a:t>
            </a:r>
          </a:p>
          <a:p>
            <a:pPr marL="342900" marR="0" lvl="0" indent="-342900">
              <a:lnSpc>
                <a:spcPct val="107000"/>
              </a:lnSpc>
              <a:spcBef>
                <a:spcPts val="0"/>
              </a:spcBef>
              <a:spcAft>
                <a:spcPts val="800"/>
              </a:spcAft>
              <a:buFont typeface="+mj-lt"/>
              <a:buAutoNum type="arabicParenR"/>
            </a:pPr>
            <a:r>
              <a:rPr lang="en-US" sz="3600" dirty="0">
                <a:latin typeface="Calibri" panose="020F0502020204030204" pitchFamily="34" charset="0"/>
                <a:ea typeface="Calibri" panose="020F0502020204030204" pitchFamily="34" charset="0"/>
                <a:cs typeface="Times New Roman" panose="02020603050405020304" pitchFamily="18" charset="0"/>
              </a:rPr>
              <a:t> Gentle and positive body language and facial expressions</a:t>
            </a:r>
          </a:p>
          <a:p>
            <a:pPr marL="342900" marR="0" lvl="0" indent="-342900">
              <a:lnSpc>
                <a:spcPct val="107000"/>
              </a:lnSpc>
              <a:spcBef>
                <a:spcPts val="0"/>
              </a:spcBef>
              <a:spcAft>
                <a:spcPts val="800"/>
              </a:spcAft>
              <a:buFont typeface="+mj-lt"/>
              <a:buAutoNum type="arabicParenR"/>
            </a:pPr>
            <a:r>
              <a:rPr lang="en-US" sz="3600" dirty="0">
                <a:latin typeface="Calibri" panose="020F0502020204030204" pitchFamily="34" charset="0"/>
                <a:ea typeface="Calibri" panose="020F0502020204030204" pitchFamily="34" charset="0"/>
                <a:cs typeface="Times New Roman" panose="02020603050405020304" pitchFamily="18" charset="0"/>
              </a:rPr>
              <a:t> Ask permission to complete PHQ-9</a:t>
            </a:r>
          </a:p>
        </p:txBody>
      </p:sp>
    </p:spTree>
    <p:extLst>
      <p:ext uri="{BB962C8B-B14F-4D97-AF65-F5344CB8AC3E}">
        <p14:creationId xmlns:p14="http://schemas.microsoft.com/office/powerpoint/2010/main" val="1844863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43890-B494-4B02-B9A7-95B994207C80}"/>
              </a:ext>
            </a:extLst>
          </p:cNvPr>
          <p:cNvSpPr>
            <a:spLocks noGrp="1"/>
          </p:cNvSpPr>
          <p:nvPr>
            <p:ph type="title"/>
          </p:nvPr>
        </p:nvSpPr>
        <p:spPr>
          <a:xfrm>
            <a:off x="3781515" y="128035"/>
            <a:ext cx="4628969" cy="1280890"/>
          </a:xfrm>
        </p:spPr>
        <p:txBody>
          <a:bodyPr>
            <a:normAutofit fontScale="90000"/>
          </a:bodyPr>
          <a:lstStyle/>
          <a:p>
            <a:pPr algn="ctr"/>
            <a:r>
              <a:rPr lang="en-US" b="1" dirty="0"/>
              <a:t>RAPID Approach</a:t>
            </a:r>
            <a:br>
              <a:rPr lang="en-US" b="1" dirty="0"/>
            </a:br>
            <a:r>
              <a:rPr lang="en-US" b="1" dirty="0"/>
              <a:t>REFLECTIVE LISTENING</a:t>
            </a:r>
          </a:p>
        </p:txBody>
      </p:sp>
      <p:sp>
        <p:nvSpPr>
          <p:cNvPr id="7" name="Content Placeholder 2">
            <a:extLst>
              <a:ext uri="{FF2B5EF4-FFF2-40B4-BE49-F238E27FC236}">
                <a16:creationId xmlns:a16="http://schemas.microsoft.com/office/drawing/2014/main" id="{1B1F5D6B-893C-4732-8F8D-99381CBBCB9E}"/>
              </a:ext>
            </a:extLst>
          </p:cNvPr>
          <p:cNvSpPr txBox="1">
            <a:spLocks/>
          </p:cNvSpPr>
          <p:nvPr/>
        </p:nvSpPr>
        <p:spPr>
          <a:xfrm>
            <a:off x="3736401" y="1452286"/>
            <a:ext cx="4265075" cy="533107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457200" lvl="1" indent="0">
              <a:buNone/>
            </a:pPr>
            <a:endParaRPr lang="en-US" sz="1800" dirty="0"/>
          </a:p>
        </p:txBody>
      </p:sp>
      <p:graphicFrame>
        <p:nvGraphicFramePr>
          <p:cNvPr id="3" name="Table 2">
            <a:extLst>
              <a:ext uri="{FF2B5EF4-FFF2-40B4-BE49-F238E27FC236}">
                <a16:creationId xmlns:a16="http://schemas.microsoft.com/office/drawing/2014/main" id="{844AA268-A821-4B65-8E66-F454C9E4013A}"/>
              </a:ext>
            </a:extLst>
          </p:cNvPr>
          <p:cNvGraphicFramePr>
            <a:graphicFrameLocks noGrp="1"/>
          </p:cNvGraphicFramePr>
          <p:nvPr>
            <p:extLst>
              <p:ext uri="{D42A27DB-BD31-4B8C-83A1-F6EECF244321}">
                <p14:modId xmlns:p14="http://schemas.microsoft.com/office/powerpoint/2010/main" val="1841354506"/>
              </p:ext>
            </p:extLst>
          </p:nvPr>
        </p:nvGraphicFramePr>
        <p:xfrm>
          <a:off x="253431" y="1607259"/>
          <a:ext cx="2753542" cy="3040104"/>
        </p:xfrm>
        <a:graphic>
          <a:graphicData uri="http://schemas.openxmlformats.org/drawingml/2006/table">
            <a:tbl>
              <a:tblPr firstRow="1" bandRow="1">
                <a:tableStyleId>{2D5ABB26-0587-4C30-8999-92F81FD0307C}</a:tableStyleId>
              </a:tblPr>
              <a:tblGrid>
                <a:gridCol w="355575">
                  <a:extLst>
                    <a:ext uri="{9D8B030D-6E8A-4147-A177-3AD203B41FA5}">
                      <a16:colId xmlns:a16="http://schemas.microsoft.com/office/drawing/2014/main" val="2774515261"/>
                    </a:ext>
                  </a:extLst>
                </a:gridCol>
                <a:gridCol w="2397967">
                  <a:extLst>
                    <a:ext uri="{9D8B030D-6E8A-4147-A177-3AD203B41FA5}">
                      <a16:colId xmlns:a16="http://schemas.microsoft.com/office/drawing/2014/main" val="1787016304"/>
                    </a:ext>
                  </a:extLst>
                </a:gridCol>
              </a:tblGrid>
              <a:tr h="370840">
                <a:tc>
                  <a:txBody>
                    <a:bodyPr/>
                    <a:lstStyle/>
                    <a:p>
                      <a:pPr algn="ctr"/>
                      <a:r>
                        <a:rPr lang="en-US" b="1" dirty="0"/>
                        <a:t>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b="0" u="none" dirty="0"/>
                        <a:t>Rapport Building </a:t>
                      </a:r>
                      <a:r>
                        <a:rPr lang="en-US" dirty="0"/>
                        <a:t>/ </a:t>
                      </a:r>
                      <a:r>
                        <a:rPr lang="en-US" b="1" u="sng" dirty="0"/>
                        <a:t>Reflective Listening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2904928890"/>
                  </a:ext>
                </a:extLst>
              </a:tr>
              <a:tr h="580555">
                <a:tc>
                  <a:txBody>
                    <a:bodyPr/>
                    <a:lstStyle/>
                    <a:p>
                      <a:pPr algn="ctr"/>
                      <a:r>
                        <a:rPr lang="en-US" dirty="0"/>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0000"/>
                        </a:lnSpc>
                      </a:pPr>
                      <a:r>
                        <a:rPr lang="en-US" dirty="0"/>
                        <a:t>Assessment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487112106"/>
                  </a:ext>
                </a:extLst>
              </a:tr>
              <a:tr h="597159">
                <a:tc>
                  <a:txBody>
                    <a:bodyPr/>
                    <a:lstStyle/>
                    <a:p>
                      <a:pPr algn="ctr"/>
                      <a:r>
                        <a:rPr lang="en-US" dirty="0"/>
                        <a:t>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0000"/>
                        </a:lnSpc>
                      </a:pPr>
                      <a:r>
                        <a:rPr lang="en-US" dirty="0"/>
                        <a:t>Prioritization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797645506"/>
                  </a:ext>
                </a:extLst>
              </a:tr>
              <a:tr h="597159">
                <a:tc>
                  <a:txBody>
                    <a:bodyPr/>
                    <a:lstStyle/>
                    <a:p>
                      <a:pPr algn="ctr"/>
                      <a:r>
                        <a:rPr lang="en-US" dirty="0"/>
                        <a:t>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0000"/>
                        </a:lnSpc>
                      </a:pPr>
                      <a:r>
                        <a:rPr lang="en-US" dirty="0"/>
                        <a:t>Intervention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480812133"/>
                  </a:ext>
                </a:extLst>
              </a:tr>
              <a:tr h="625151">
                <a:tc>
                  <a:txBody>
                    <a:bodyPr/>
                    <a:lstStyle/>
                    <a:p>
                      <a:pPr algn="ctr"/>
                      <a:r>
                        <a:rPr lang="en-US" dirty="0"/>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lnSpc>
                          <a:spcPct val="100000"/>
                        </a:lnSpc>
                      </a:pPr>
                      <a:r>
                        <a:rPr lang="en-US" dirty="0"/>
                        <a:t>Disposition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761791848"/>
                  </a:ext>
                </a:extLst>
              </a:tr>
            </a:tbl>
          </a:graphicData>
        </a:graphic>
      </p:graphicFrame>
      <p:sp>
        <p:nvSpPr>
          <p:cNvPr id="6" name="Content Placeholder 2">
            <a:extLst>
              <a:ext uri="{FF2B5EF4-FFF2-40B4-BE49-F238E27FC236}">
                <a16:creationId xmlns:a16="http://schemas.microsoft.com/office/drawing/2014/main" id="{DD06AD66-6BF2-4013-876F-B03536845817}"/>
              </a:ext>
            </a:extLst>
          </p:cNvPr>
          <p:cNvSpPr txBox="1">
            <a:spLocks/>
          </p:cNvSpPr>
          <p:nvPr/>
        </p:nvSpPr>
        <p:spPr>
          <a:xfrm>
            <a:off x="7618915" y="1473542"/>
            <a:ext cx="4265075" cy="533107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457200" lvl="1" indent="0">
              <a:buNone/>
            </a:pPr>
            <a:endParaRPr lang="en-US" sz="1800" dirty="0"/>
          </a:p>
        </p:txBody>
      </p:sp>
      <p:sp>
        <p:nvSpPr>
          <p:cNvPr id="4" name="Rectangle 3">
            <a:extLst>
              <a:ext uri="{FF2B5EF4-FFF2-40B4-BE49-F238E27FC236}">
                <a16:creationId xmlns:a16="http://schemas.microsoft.com/office/drawing/2014/main" id="{9A52AF66-DF74-4931-ACF7-3990A9158454}"/>
              </a:ext>
            </a:extLst>
          </p:cNvPr>
          <p:cNvSpPr/>
          <p:nvPr/>
        </p:nvSpPr>
        <p:spPr>
          <a:xfrm>
            <a:off x="3571459" y="1344308"/>
            <a:ext cx="8312531" cy="5342296"/>
          </a:xfrm>
          <a:prstGeom prst="rect">
            <a:avLst/>
          </a:prstGeom>
        </p:spPr>
        <p:txBody>
          <a:bodyPr wrap="square">
            <a:spAutoFit/>
          </a:bodyPr>
          <a:lstStyle/>
          <a:p>
            <a:pPr marL="342900" marR="0" lvl="0" indent="-342900">
              <a:lnSpc>
                <a:spcPct val="107000"/>
              </a:lnSpc>
              <a:spcBef>
                <a:spcPts val="0"/>
              </a:spcBef>
              <a:spcAft>
                <a:spcPts val="800"/>
              </a:spcAft>
              <a:buFont typeface="+mj-lt"/>
              <a:buAutoNum type="arabicParenR"/>
            </a:pPr>
            <a:r>
              <a:rPr lang="en-US" sz="2400" dirty="0">
                <a:latin typeface="Calibri" panose="020F0502020204030204" pitchFamily="34" charset="0"/>
                <a:ea typeface="Calibri" panose="020F0502020204030204" pitchFamily="34" charset="0"/>
                <a:cs typeface="Times New Roman" panose="02020603050405020304" pitchFamily="18" charset="0"/>
              </a:rPr>
              <a:t>Open ended questions</a:t>
            </a:r>
          </a:p>
          <a:p>
            <a:pPr marL="742950" marR="0" lvl="1" indent="-285750">
              <a:lnSpc>
                <a:spcPct val="107000"/>
              </a:lnSpc>
              <a:spcBef>
                <a:spcPts val="0"/>
              </a:spcBef>
              <a:spcAft>
                <a:spcPts val="800"/>
              </a:spcAft>
              <a:buFont typeface="+mj-lt"/>
              <a:buAutoNum type="alphaLcParenR"/>
            </a:pPr>
            <a:r>
              <a:rPr lang="en-US" sz="2400" dirty="0">
                <a:latin typeface="Calibri" panose="020F0502020204030204" pitchFamily="34" charset="0"/>
                <a:ea typeface="Calibri" panose="020F0502020204030204" pitchFamily="34" charset="0"/>
                <a:cs typeface="Times New Roman" panose="02020603050405020304" pitchFamily="18" charset="0"/>
              </a:rPr>
              <a:t>“What… how… tell me more…”</a:t>
            </a:r>
          </a:p>
          <a:p>
            <a:pPr marL="342900" marR="0" lvl="0" indent="-342900">
              <a:lnSpc>
                <a:spcPct val="107000"/>
              </a:lnSpc>
              <a:spcBef>
                <a:spcPts val="0"/>
              </a:spcBef>
              <a:spcAft>
                <a:spcPts val="800"/>
              </a:spcAft>
              <a:buFont typeface="+mj-lt"/>
              <a:buAutoNum type="arabicParenR"/>
            </a:pPr>
            <a:r>
              <a:rPr lang="en-US" sz="2400" dirty="0">
                <a:latin typeface="Calibri" panose="020F0502020204030204" pitchFamily="34" charset="0"/>
                <a:ea typeface="Calibri" panose="020F0502020204030204" pitchFamily="34" charset="0"/>
                <a:cs typeface="Times New Roman" panose="02020603050405020304" pitchFamily="18" charset="0"/>
              </a:rPr>
              <a:t>Be present and willing to listen</a:t>
            </a:r>
          </a:p>
          <a:p>
            <a:pPr marL="342900" marR="0" lvl="0" indent="-342900">
              <a:lnSpc>
                <a:spcPct val="107000"/>
              </a:lnSpc>
              <a:spcBef>
                <a:spcPts val="0"/>
              </a:spcBef>
              <a:spcAft>
                <a:spcPts val="800"/>
              </a:spcAft>
              <a:buFont typeface="+mj-lt"/>
              <a:buAutoNum type="arabicParenR"/>
            </a:pPr>
            <a:r>
              <a:rPr lang="en-US" sz="2400" dirty="0">
                <a:latin typeface="Calibri" panose="020F0502020204030204" pitchFamily="34" charset="0"/>
                <a:ea typeface="Calibri" panose="020F0502020204030204" pitchFamily="34" charset="0"/>
                <a:cs typeface="Times New Roman" panose="02020603050405020304" pitchFamily="18" charset="0"/>
              </a:rPr>
              <a:t>Show compassion and empathy</a:t>
            </a:r>
          </a:p>
          <a:p>
            <a:pPr marL="742950" marR="0" lvl="1" indent="-285750">
              <a:lnSpc>
                <a:spcPct val="107000"/>
              </a:lnSpc>
              <a:spcBef>
                <a:spcPts val="0"/>
              </a:spcBef>
              <a:spcAft>
                <a:spcPts val="800"/>
              </a:spcAft>
              <a:buFont typeface="+mj-lt"/>
              <a:buAutoNum type="alphaLcParenR"/>
            </a:pPr>
            <a:r>
              <a:rPr lang="en-US" sz="2400" dirty="0">
                <a:latin typeface="Calibri" panose="020F0502020204030204" pitchFamily="34" charset="0"/>
                <a:ea typeface="Calibri" panose="020F0502020204030204" pitchFamily="34" charset="0"/>
                <a:cs typeface="Times New Roman" panose="02020603050405020304" pitchFamily="18" charset="0"/>
              </a:rPr>
              <a:t>Eye contact</a:t>
            </a:r>
          </a:p>
          <a:p>
            <a:pPr marL="742950" marR="0" lvl="1" indent="-285750">
              <a:lnSpc>
                <a:spcPct val="107000"/>
              </a:lnSpc>
              <a:spcBef>
                <a:spcPts val="0"/>
              </a:spcBef>
              <a:spcAft>
                <a:spcPts val="800"/>
              </a:spcAft>
              <a:buFont typeface="+mj-lt"/>
              <a:buAutoNum type="alphaLcParenR"/>
            </a:pPr>
            <a:r>
              <a:rPr lang="en-US" sz="2400" dirty="0">
                <a:latin typeface="Calibri" panose="020F0502020204030204" pitchFamily="34" charset="0"/>
                <a:ea typeface="Calibri" panose="020F0502020204030204" pitchFamily="34" charset="0"/>
                <a:cs typeface="Times New Roman" panose="02020603050405020304" pitchFamily="18" charset="0"/>
              </a:rPr>
              <a:t>Facial expressions / body language</a:t>
            </a:r>
          </a:p>
          <a:p>
            <a:pPr marL="742950" marR="0" lvl="1" indent="-285750">
              <a:lnSpc>
                <a:spcPct val="107000"/>
              </a:lnSpc>
              <a:spcBef>
                <a:spcPts val="0"/>
              </a:spcBef>
              <a:spcAft>
                <a:spcPts val="800"/>
              </a:spcAft>
              <a:buFont typeface="+mj-lt"/>
              <a:buAutoNum type="alphaLcParenR"/>
            </a:pPr>
            <a:r>
              <a:rPr lang="en-US" sz="2400" dirty="0">
                <a:latin typeface="Calibri" panose="020F0502020204030204" pitchFamily="34" charset="0"/>
                <a:ea typeface="Calibri" panose="020F0502020204030204" pitchFamily="34" charset="0"/>
                <a:cs typeface="Times New Roman" panose="02020603050405020304" pitchFamily="18" charset="0"/>
              </a:rPr>
              <a:t>Empathic responses “That seems really difficult.”</a:t>
            </a:r>
          </a:p>
          <a:p>
            <a:pPr marL="342900" marR="0" lvl="0" indent="-342900">
              <a:lnSpc>
                <a:spcPct val="107000"/>
              </a:lnSpc>
              <a:spcBef>
                <a:spcPts val="0"/>
              </a:spcBef>
              <a:spcAft>
                <a:spcPts val="800"/>
              </a:spcAft>
              <a:buFont typeface="+mj-lt"/>
              <a:buAutoNum type="arabicParenR"/>
            </a:pPr>
            <a:r>
              <a:rPr lang="en-US" sz="2400" dirty="0">
                <a:latin typeface="Calibri" panose="020F0502020204030204" pitchFamily="34" charset="0"/>
                <a:ea typeface="Calibri" panose="020F0502020204030204" pitchFamily="34" charset="0"/>
                <a:cs typeface="Times New Roman" panose="02020603050405020304" pitchFamily="18" charset="0"/>
              </a:rPr>
              <a:t>Paraphrase what you hear</a:t>
            </a:r>
          </a:p>
          <a:p>
            <a:pPr marL="742950" marR="0" lvl="1" indent="-285750">
              <a:lnSpc>
                <a:spcPct val="107000"/>
              </a:lnSpc>
              <a:spcBef>
                <a:spcPts val="0"/>
              </a:spcBef>
              <a:spcAft>
                <a:spcPts val="800"/>
              </a:spcAft>
              <a:buFont typeface="+mj-lt"/>
              <a:buAutoNum type="alphaLcParenR"/>
            </a:pPr>
            <a:r>
              <a:rPr lang="en-US" sz="2400" dirty="0">
                <a:latin typeface="Calibri" panose="020F0502020204030204" pitchFamily="34" charset="0"/>
                <a:ea typeface="Calibri" panose="020F0502020204030204" pitchFamily="34" charset="0"/>
                <a:cs typeface="Times New Roman" panose="02020603050405020304" pitchFamily="18" charset="0"/>
              </a:rPr>
              <a:t>“It sounds like…”</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mj-lt"/>
              <a:buAutoNum type="arabicParenR"/>
            </a:pPr>
            <a:r>
              <a:rPr lang="en-US" sz="2400" dirty="0">
                <a:latin typeface="Calibri" panose="020F0502020204030204" pitchFamily="34" charset="0"/>
                <a:ea typeface="Calibri" panose="020F0502020204030204" pitchFamily="34" charset="0"/>
                <a:cs typeface="Times New Roman" panose="02020603050405020304" pitchFamily="18" charset="0"/>
              </a:rPr>
              <a:t>NOTE: Reflective Listening is skill that will likely occur throughout a PFA encounter.</a:t>
            </a:r>
            <a:endParaRPr lang="en-US" sz="2400" dirty="0"/>
          </a:p>
        </p:txBody>
      </p:sp>
    </p:spTree>
    <p:extLst>
      <p:ext uri="{BB962C8B-B14F-4D97-AF65-F5344CB8AC3E}">
        <p14:creationId xmlns:p14="http://schemas.microsoft.com/office/powerpoint/2010/main" val="3457311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FE58E66-183F-456D-9CAB-CFEA85D38BF7}"/>
              </a:ext>
            </a:extLst>
          </p:cNvPr>
          <p:cNvSpPr txBox="1"/>
          <p:nvPr/>
        </p:nvSpPr>
        <p:spPr>
          <a:xfrm>
            <a:off x="810228" y="874455"/>
            <a:ext cx="10914926" cy="2554545"/>
          </a:xfrm>
          <a:prstGeom prst="rect">
            <a:avLst/>
          </a:prstGeom>
          <a:noFill/>
        </p:spPr>
        <p:txBody>
          <a:bodyPr wrap="square" rtlCol="0">
            <a:spAutoFit/>
          </a:bodyPr>
          <a:lstStyle/>
          <a:p>
            <a:pPr algn="ctr"/>
            <a:r>
              <a:rPr lang="en-US" sz="8000" b="1" dirty="0"/>
              <a:t>PAUSE FOR SIMULATION EXERCISE</a:t>
            </a:r>
          </a:p>
        </p:txBody>
      </p:sp>
    </p:spTree>
    <p:extLst>
      <p:ext uri="{BB962C8B-B14F-4D97-AF65-F5344CB8AC3E}">
        <p14:creationId xmlns:p14="http://schemas.microsoft.com/office/powerpoint/2010/main" val="14492963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5896342-88D5-4967-B874-788911BBE813}"/>
              </a:ext>
            </a:extLst>
          </p:cNvPr>
          <p:cNvPicPr>
            <a:picLocks noChangeAspect="1"/>
          </p:cNvPicPr>
          <p:nvPr/>
        </p:nvPicPr>
        <p:blipFill>
          <a:blip r:embed="rId2"/>
          <a:stretch>
            <a:fillRect/>
          </a:stretch>
        </p:blipFill>
        <p:spPr>
          <a:xfrm>
            <a:off x="4173863" y="826751"/>
            <a:ext cx="3525965" cy="5822692"/>
          </a:xfrm>
          <a:prstGeom prst="rect">
            <a:avLst/>
          </a:prstGeom>
        </p:spPr>
      </p:pic>
    </p:spTree>
    <p:extLst>
      <p:ext uri="{BB962C8B-B14F-4D97-AF65-F5344CB8AC3E}">
        <p14:creationId xmlns:p14="http://schemas.microsoft.com/office/powerpoint/2010/main" val="2328450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43890-B494-4B02-B9A7-95B994207C80}"/>
              </a:ext>
            </a:extLst>
          </p:cNvPr>
          <p:cNvSpPr>
            <a:spLocks noGrp="1"/>
          </p:cNvSpPr>
          <p:nvPr>
            <p:ph type="title"/>
          </p:nvPr>
        </p:nvSpPr>
        <p:spPr>
          <a:xfrm>
            <a:off x="1516697" y="677888"/>
            <a:ext cx="1375606" cy="614582"/>
          </a:xfrm>
        </p:spPr>
        <p:txBody>
          <a:bodyPr>
            <a:normAutofit/>
          </a:bodyPr>
          <a:lstStyle/>
          <a:p>
            <a:pPr algn="ctr"/>
            <a:r>
              <a:rPr lang="en-US" sz="2800" b="1" dirty="0"/>
              <a:t>PHQ-9</a:t>
            </a:r>
          </a:p>
        </p:txBody>
      </p:sp>
      <p:pic>
        <p:nvPicPr>
          <p:cNvPr id="7" name="Picture 6">
            <a:extLst>
              <a:ext uri="{FF2B5EF4-FFF2-40B4-BE49-F238E27FC236}">
                <a16:creationId xmlns:a16="http://schemas.microsoft.com/office/drawing/2014/main" id="{ED459A2C-2A40-4C1E-8A95-60117F91657C}"/>
              </a:ext>
            </a:extLst>
          </p:cNvPr>
          <p:cNvPicPr>
            <a:picLocks noChangeAspect="1"/>
          </p:cNvPicPr>
          <p:nvPr/>
        </p:nvPicPr>
        <p:blipFill>
          <a:blip r:embed="rId3"/>
          <a:stretch>
            <a:fillRect/>
          </a:stretch>
        </p:blipFill>
        <p:spPr>
          <a:xfrm>
            <a:off x="2892303" y="0"/>
            <a:ext cx="7286625" cy="6858000"/>
          </a:xfrm>
          <a:prstGeom prst="rect">
            <a:avLst/>
          </a:prstGeom>
        </p:spPr>
      </p:pic>
    </p:spTree>
    <p:extLst>
      <p:ext uri="{BB962C8B-B14F-4D97-AF65-F5344CB8AC3E}">
        <p14:creationId xmlns:p14="http://schemas.microsoft.com/office/powerpoint/2010/main" val="339412515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B57F9CD386C144C9E75873B6E887123" ma:contentTypeVersion="13" ma:contentTypeDescription="Create a new document." ma:contentTypeScope="" ma:versionID="cbb4962f91b725f9b6c0875f5bf1c7a6">
  <xsd:schema xmlns:xsd="http://www.w3.org/2001/XMLSchema" xmlns:xs="http://www.w3.org/2001/XMLSchema" xmlns:p="http://schemas.microsoft.com/office/2006/metadata/properties" xmlns:ns3="576ac59e-7be6-4b1e-8bcb-fd1e356e8385" xmlns:ns4="551f885b-6d1e-466c-b59e-001b6ffdf026" targetNamespace="http://schemas.microsoft.com/office/2006/metadata/properties" ma:root="true" ma:fieldsID="3f67faccf4b578b58439e643dce10400" ns3:_="" ns4:_="">
    <xsd:import namespace="576ac59e-7be6-4b1e-8bcb-fd1e356e8385"/>
    <xsd:import namespace="551f885b-6d1e-466c-b59e-001b6ffdf02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DateTaken" minOccurs="0"/>
                <xsd:element ref="ns3:MediaServiceLocation" minOccurs="0"/>
                <xsd:element ref="ns4:SharedWithUsers" minOccurs="0"/>
                <xsd:element ref="ns4:SharedWithDetails" minOccurs="0"/>
                <xsd:element ref="ns4:SharingHintHash"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6ac59e-7be6-4b1e-8bcb-fd1e356e838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51f885b-6d1e-466c-b59e-001b6ffdf02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09F5489-E8D8-48F4-AB7D-BDEC22BB3F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76ac59e-7be6-4b1e-8bcb-fd1e356e8385"/>
    <ds:schemaRef ds:uri="551f885b-6d1e-466c-b59e-001b6ffdf0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37CE054-C8E7-4741-83F2-E9DD76755C3E}">
  <ds:schemaRefs>
    <ds:schemaRef ds:uri="http://schemas.microsoft.com/sharepoint/v3/contenttype/forms"/>
  </ds:schemaRefs>
</ds:datastoreItem>
</file>

<file path=customXml/itemProps3.xml><?xml version="1.0" encoding="utf-8"?>
<ds:datastoreItem xmlns:ds="http://schemas.openxmlformats.org/officeDocument/2006/customXml" ds:itemID="{48232E90-07CF-4179-94AA-1CAA7E50141D}">
  <ds:schemaRefs>
    <ds:schemaRef ds:uri="http://purl.org/dc/terms/"/>
    <ds:schemaRef ds:uri="576ac59e-7be6-4b1e-8bcb-fd1e356e8385"/>
    <ds:schemaRef ds:uri="http://purl.org/dc/dcmitype/"/>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551f885b-6d1e-466c-b59e-001b6ffdf026"/>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Wisp</Template>
  <TotalTime>717</TotalTime>
  <Words>1670</Words>
  <Application>Microsoft Office PowerPoint</Application>
  <PresentationFormat>Widescreen</PresentationFormat>
  <Paragraphs>267</Paragraphs>
  <Slides>24</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Century Gothic</vt:lpstr>
      <vt:lpstr>Times New Roman</vt:lpstr>
      <vt:lpstr>Wingdings 3</vt:lpstr>
      <vt:lpstr>Wisp</vt:lpstr>
      <vt:lpstr>Psychological First Aid (PFA)</vt:lpstr>
      <vt:lpstr>Patient: Ms. Roberta Jones</vt:lpstr>
      <vt:lpstr>Warm Hand-Off of Patient Ms. Jones</vt:lpstr>
      <vt:lpstr>Psychological First Aid (PFA) RAPID Approach</vt:lpstr>
      <vt:lpstr>RAPID Approach RAPPORT BUILDING</vt:lpstr>
      <vt:lpstr>RAPID Approach REFLECTIVE LISTENING</vt:lpstr>
      <vt:lpstr>PowerPoint Presentation</vt:lpstr>
      <vt:lpstr>PowerPoint Presentation</vt:lpstr>
      <vt:lpstr>PHQ-9</vt:lpstr>
      <vt:lpstr>PHQ-9 Scoring</vt:lpstr>
      <vt:lpstr>PHQ-9 Results: Score =11</vt:lpstr>
      <vt:lpstr>RAPID Approach ASSESSMENT: Initial Triage &amp; Functional Domains     </vt:lpstr>
      <vt:lpstr>RAPID Approach ASSESSMENT: DISTRESS VS. DYSFUNCTION</vt:lpstr>
      <vt:lpstr>PowerPoint Presentation</vt:lpstr>
      <vt:lpstr>RAPID Approach PRIORITIZATION &amp; TRIAGE</vt:lpstr>
      <vt:lpstr>PowerPoint Presentation</vt:lpstr>
      <vt:lpstr>RAPID Approach INTERVENTION – STABILIZATION &amp; MITIGATION</vt:lpstr>
      <vt:lpstr>PowerPoint Presentation</vt:lpstr>
      <vt:lpstr>RAPID Approach DISPOSITION – EVALUATING EFFICACY</vt:lpstr>
      <vt:lpstr>PowerPoint Presentation</vt:lpstr>
      <vt:lpstr>SBAR – Communication to Providers</vt:lpstr>
      <vt:lpstr>PowerPoint Presentation</vt:lpstr>
      <vt:lpstr>SBAR – Communication to Providers</vt:lpstr>
      <vt:lpstr>SBAR – Communication to Providers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Psychological First Aid (PFA)</dc:title>
  <dc:creator>Emily A Ishado</dc:creator>
  <cp:lastModifiedBy>Diana Taibi Buchanan</cp:lastModifiedBy>
  <cp:revision>56</cp:revision>
  <dcterms:created xsi:type="dcterms:W3CDTF">2020-11-17T21:03:11Z</dcterms:created>
  <dcterms:modified xsi:type="dcterms:W3CDTF">2022-05-02T22:00:32Z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0x010100BB57F9CD386C144C9E75873B6E887123</vt:lpwstr>
  </property>
</Properties>
</file>