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25"/>
  </p:notesMasterIdLst>
  <p:handoutMasterIdLst>
    <p:handoutMasterId r:id="rId26"/>
  </p:handoutMasterIdLst>
  <p:sldIdLst>
    <p:sldId id="367" r:id="rId2"/>
    <p:sldId id="373" r:id="rId3"/>
    <p:sldId id="376" r:id="rId4"/>
    <p:sldId id="378" r:id="rId5"/>
    <p:sldId id="377" r:id="rId6"/>
    <p:sldId id="374" r:id="rId7"/>
    <p:sldId id="379" r:id="rId8"/>
    <p:sldId id="380" r:id="rId9"/>
    <p:sldId id="394" r:id="rId10"/>
    <p:sldId id="381" r:id="rId11"/>
    <p:sldId id="382" r:id="rId12"/>
    <p:sldId id="383" r:id="rId13"/>
    <p:sldId id="384" r:id="rId14"/>
    <p:sldId id="396" r:id="rId15"/>
    <p:sldId id="385" r:id="rId16"/>
    <p:sldId id="386" r:id="rId17"/>
    <p:sldId id="389" r:id="rId18"/>
    <p:sldId id="397" r:id="rId19"/>
    <p:sldId id="390" r:id="rId20"/>
    <p:sldId id="391" r:id="rId21"/>
    <p:sldId id="392" r:id="rId22"/>
    <p:sldId id="393" r:id="rId23"/>
    <p:sldId id="395" r:id="rId24"/>
  </p:sldIdLst>
  <p:sldSz cx="12192000" cy="6858000"/>
  <p:notesSz cx="7010400" cy="9296400"/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ielle Lavallee" initials="DL" lastIdx="15" clrIdx="0"/>
  <p:cmAuthor id="2" name="Erin L. Blakeney" initials="ELB" lastIdx="7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37246B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63" autoAdjust="0"/>
    <p:restoredTop sz="81915" autoAdjust="0"/>
  </p:normalViewPr>
  <p:slideViewPr>
    <p:cSldViewPr snapToGrid="0" showGuides="1">
      <p:cViewPr varScale="1">
        <p:scale>
          <a:sx n="72" d="100"/>
          <a:sy n="72" d="100"/>
        </p:scale>
        <p:origin x="282" y="3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3" d="100"/>
        <a:sy n="33" d="100"/>
      </p:scale>
      <p:origin x="0" y="0"/>
    </p:cViewPr>
  </p:notesTextViewPr>
  <p:sorterViewPr>
    <p:cViewPr>
      <p:scale>
        <a:sx n="170" d="100"/>
        <a:sy n="17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259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/>
              <a:t>CONFIDENTIAL, PLEASE DO NOT SHARE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CC59264F-DB87-4DF6-B62B-FCFCEBFE0DF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086BD1B2-B8CF-475B-8692-424636405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862872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/>
              <a:t>CONFIDENTIAL, PLEASE DO NOT SHARE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1F5340DF-689A-4FBC-9B6C-41178016630A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C536843C-B6E8-468F-BC36-B290D33AD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75332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5000" baseline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CONFIDENTIAL, PLEASE DO NOT SHARE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536843C-B6E8-468F-BC36-B290D33AD6C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04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5000" baseline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CONFIDENTIAL, PLEASE DO NOT SHARE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536843C-B6E8-468F-BC36-B290D33AD6C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50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5000" baseline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CONFIDENTIAL, PLEASE DO NOT SHARE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536843C-B6E8-468F-BC36-B290D33AD6C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694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5000" baseline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CONFIDENTIAL, PLEASE DO NOT SHARE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536843C-B6E8-468F-BC36-B290D33AD6C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920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5000" baseline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CONFIDENTIAL, PLEASE DO NOT SHARE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536843C-B6E8-468F-BC36-B290D33AD6C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7293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5000" baseline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CONFIDENTIAL, PLEASE DO NOT SHARE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536843C-B6E8-468F-BC36-B290D33AD6C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1196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5000" baseline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CONFIDENTIAL, PLEASE DO NOT SHARE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536843C-B6E8-468F-BC36-B290D33AD6C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819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5000" baseline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CONFIDENTIAL, PLEASE DO NOT SHARE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536843C-B6E8-468F-BC36-B290D33AD6C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8683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5000" baseline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CONFIDENTIAL, PLEASE DO NOT SHARE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536843C-B6E8-468F-BC36-B290D33AD6C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6651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5000" baseline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CONFIDENTIAL, PLEASE DO NOT SHARE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536843C-B6E8-468F-BC36-B290D33AD6C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3530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5000" baseline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CONFIDENTIAL, PLEASE DO NOT SHARE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536843C-B6E8-468F-BC36-B290D33AD6C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7118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5000" baseline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CONFIDENTIAL, PLEASE DO NOT SHARE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536843C-B6E8-468F-BC36-B290D33AD6C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2812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5000" baseline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CONFIDENTIAL, PLEASE DO NOT SHARE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536843C-B6E8-468F-BC36-B290D33AD6C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8992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5000" baseline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CONFIDENTIAL, PLEASE DO NOT SHARE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536843C-B6E8-468F-BC36-B290D33AD6C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4743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5000" baseline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CONFIDENTIAL, PLEASE DO NOT SHARE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536843C-B6E8-468F-BC36-B290D33AD6C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4555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5000" baseline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CONFIDENTIAL, PLEASE DO NOT SHARE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536843C-B6E8-468F-BC36-B290D33AD6C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9059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5000" baseline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CONFIDENTIAL, PLEASE DO NOT SHARE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536843C-B6E8-468F-BC36-B290D33AD6C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979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5000" baseline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CONFIDENTIAL, PLEASE DO NOT SHARE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536843C-B6E8-468F-BC36-B290D33AD6C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2465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5000" baseline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CONFIDENTIAL, PLEASE DO NOT SHARE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536843C-B6E8-468F-BC36-B290D33AD6C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8111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5000" baseline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CONFIDENTIAL, PLEASE DO NOT SHARE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536843C-B6E8-468F-BC36-B290D33AD6C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4045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5000" baseline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CONFIDENTIAL, PLEASE DO NOT SHARE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536843C-B6E8-468F-BC36-B290D33AD6C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7681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5000" baseline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CONFIDENTIAL, PLEASE DO NOT SHARE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536843C-B6E8-468F-BC36-B290D33AD6C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268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5000" baseline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CONFIDENTIAL, PLEASE DO NOT SHARE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536843C-B6E8-468F-BC36-B290D33AD6C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26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D648-C12F-456C-A4B3-1C9D20D65BE8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583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>
            <a:lvl1pPr>
              <a:defRPr b="1" u="none">
                <a:solidFill>
                  <a:srgbClr val="37246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A5CF6-EBDB-47E4-9327-4A81FE816B0D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770" y="6356350"/>
            <a:ext cx="3070460" cy="365760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838200" y="1690688"/>
            <a:ext cx="10515600" cy="0"/>
          </a:xfrm>
          <a:prstGeom prst="line">
            <a:avLst/>
          </a:prstGeom>
          <a:ln>
            <a:solidFill>
              <a:srgbClr val="3724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5255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73E01-0FF6-4FA3-B350-145484626AD4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770" y="6356350"/>
            <a:ext cx="30704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783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lang="en-US" sz="4400" b="1" kern="1200" dirty="0">
                <a:solidFill>
                  <a:srgbClr val="37246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DBF2B-FC92-41AD-93E9-497C47242540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770" y="6356350"/>
            <a:ext cx="3070460" cy="365760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838200" y="1690688"/>
            <a:ext cx="10515600" cy="0"/>
          </a:xfrm>
          <a:prstGeom prst="line">
            <a:avLst/>
          </a:prstGeom>
          <a:ln>
            <a:solidFill>
              <a:srgbClr val="3724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392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b="1" kern="1200" dirty="0">
                <a:solidFill>
                  <a:srgbClr val="37246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C0C4B-6171-40A8-A5B7-2E6C96CEFF02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394" y="6323811"/>
            <a:ext cx="3795211" cy="45209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770" y="6356350"/>
            <a:ext cx="3070460" cy="365760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838200" y="1690688"/>
            <a:ext cx="10515600" cy="0"/>
          </a:xfrm>
          <a:prstGeom prst="line">
            <a:avLst/>
          </a:prstGeom>
          <a:ln>
            <a:solidFill>
              <a:srgbClr val="3724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8969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b="1" kern="1200" dirty="0">
                <a:solidFill>
                  <a:srgbClr val="37246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FDD72-733A-48C6-B47B-738A698B7DFA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770" y="6356350"/>
            <a:ext cx="30704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745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17AB1-FC63-42CA-9CE9-51075F9F13E0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770" y="6356350"/>
            <a:ext cx="30704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417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B0083-41BF-405E-A114-746F5A8F73AE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770" y="6356350"/>
            <a:ext cx="30704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603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D6476-4772-4C2E-B225-FBCEEAC68C48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770" y="6356350"/>
            <a:ext cx="30704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861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b="1" kern="1200" dirty="0">
                <a:solidFill>
                  <a:srgbClr val="37246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462BA-5519-493A-8DF8-3FC28845F789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770" y="6356350"/>
            <a:ext cx="30704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658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6B3E0-5FF3-4FAA-9FE3-5D49D8A2D329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770" y="6356350"/>
            <a:ext cx="30704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5954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1" y="6190035"/>
            <a:ext cx="12192000" cy="667965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1269243"/>
            <a:ext cx="12173803" cy="4998748"/>
          </a:xfrm>
          <a:prstGeom prst="rect">
            <a:avLst/>
          </a:prstGeom>
          <a:solidFill>
            <a:srgbClr val="37246B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bg2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" y="1352821"/>
            <a:ext cx="12119209" cy="2550438"/>
          </a:xfrm>
        </p:spPr>
        <p:txBody>
          <a:bodyPr anchor="t"/>
          <a:lstStyle>
            <a:lvl1pPr algn="ctr">
              <a:defRPr sz="6000" b="1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Title: Subtitle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3959714"/>
            <a:ext cx="12173803" cy="2240039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 b="0" baseline="0">
                <a:solidFill>
                  <a:schemeClr val="bg1"/>
                </a:solidFill>
                <a:latin typeface="+mn-lt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Presented by:</a:t>
            </a:r>
          </a:p>
          <a:p>
            <a:r>
              <a:rPr lang="en-US" dirty="0"/>
              <a:t>Mayumi Willgerodt</a:t>
            </a:r>
          </a:p>
          <a:p>
            <a:r>
              <a:rPr lang="en-US" dirty="0"/>
              <a:t>Debra Liner</a:t>
            </a:r>
          </a:p>
          <a:p>
            <a:r>
              <a:rPr lang="en-US" dirty="0"/>
              <a:t>Amanda Moore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0" hasCustomPrompt="1"/>
          </p:nvPr>
        </p:nvSpPr>
        <p:spPr>
          <a:xfrm>
            <a:off x="162984" y="6351569"/>
            <a:ext cx="9116483" cy="414356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Placeholder for date 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254" y="343995"/>
            <a:ext cx="6610459" cy="78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945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98CD0-1D44-4DD9-A3BE-25C75CAC063F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770" y="6356350"/>
            <a:ext cx="30704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635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saparchive.org.uk/doc/mp/01-03_hughbarr.pdf/view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1080/01421590701509662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searchgate.net/researcher/15460087_Valerie_Banfield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dx.doi.org/10.3109/13561820903373202" TargetMode="External"/><Relationship Id="rId4" Type="http://schemas.openxmlformats.org/officeDocument/2006/relationships/hyperlink" Target="http://www.researchgate.net/journal/1469-9567_Journal_of_Interprofessional_Car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93704" y="1750164"/>
            <a:ext cx="7381558" cy="2550438"/>
          </a:xfrm>
        </p:spPr>
        <p:txBody>
          <a:bodyPr>
            <a:noAutofit/>
          </a:bodyPr>
          <a:lstStyle/>
          <a:p>
            <a:r>
              <a:rPr lang="en-US" dirty="0"/>
              <a:t>Faculty Development: </a:t>
            </a:r>
            <a:r>
              <a:rPr lang="en-US" sz="4000" dirty="0"/>
              <a:t>IPE Facilitation Skills Training for “IPE Facilitation Challenges”</a:t>
            </a:r>
            <a:endParaRPr lang="en-US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3835" y="4610341"/>
            <a:ext cx="12173803" cy="662608"/>
          </a:xfrm>
        </p:spPr>
        <p:txBody>
          <a:bodyPr numCol="2">
            <a:noAutofit/>
          </a:bodyPr>
          <a:lstStyle/>
          <a:p>
            <a:pPr algn="l" defTabSz="507995">
              <a:spcBef>
                <a:spcPts val="0"/>
              </a:spcBef>
              <a:buClr>
                <a:srgbClr val="24ABC8"/>
              </a:buClr>
              <a:defRPr/>
            </a:pPr>
            <a:r>
              <a:rPr lang="en-US" sz="1600" dirty="0">
                <a:ea typeface="ＭＳ Ｐゴシック" charset="0"/>
                <a:cs typeface="ＭＳ Ｐゴシック" charset="0"/>
              </a:rPr>
              <a:t>Debra Liner, Program Operations Specialist (UW School of Nursing)</a:t>
            </a:r>
          </a:p>
          <a:p>
            <a:pPr algn="l" defTabSz="507995">
              <a:spcBef>
                <a:spcPts val="0"/>
              </a:spcBef>
              <a:buClr>
                <a:srgbClr val="24ABC8"/>
              </a:buClr>
              <a:defRPr/>
            </a:pPr>
            <a:r>
              <a:rPr lang="en-US" sz="1600" dirty="0">
                <a:ea typeface="ＭＳ Ｐゴシック" charset="0"/>
                <a:cs typeface="ＭＳ Ｐゴシック" charset="0"/>
              </a:rPr>
              <a:t>Brenda Zierler, PhD, RN, FAAN (UW School of Nursing)</a:t>
            </a:r>
          </a:p>
          <a:p>
            <a:pPr algn="l" defTabSz="507995">
              <a:spcBef>
                <a:spcPts val="0"/>
              </a:spcBef>
              <a:buClr>
                <a:srgbClr val="24ABC8"/>
              </a:buClr>
              <a:defRPr/>
            </a:pPr>
            <a:r>
              <a:rPr lang="en-US" sz="1600" dirty="0">
                <a:ea typeface="ＭＳ Ｐゴシック" charset="0"/>
                <a:cs typeface="ＭＳ Ｐゴシック" charset="0"/>
              </a:rPr>
              <a:t>Erin Blakeney, MA, RN, PhD-C (UW School of Nursing)</a:t>
            </a:r>
          </a:p>
          <a:p>
            <a:pPr algn="l" defTabSz="507995">
              <a:spcBef>
                <a:spcPts val="0"/>
              </a:spcBef>
              <a:buClr>
                <a:srgbClr val="24ABC8"/>
              </a:buClr>
              <a:defRPr/>
            </a:pPr>
            <a:r>
              <a:rPr lang="en-US" sz="1600" dirty="0">
                <a:ea typeface="ＭＳ Ｐゴシック" charset="0"/>
                <a:cs typeface="ＭＳ Ｐゴシック" charset="0"/>
              </a:rPr>
              <a:t>Mayumi Willgerodt, PhD, MPH, RN (UW School of Nursing)</a:t>
            </a:r>
          </a:p>
          <a:p>
            <a:pPr algn="l" defTabSz="507995">
              <a:spcBef>
                <a:spcPts val="0"/>
              </a:spcBef>
              <a:buClr>
                <a:srgbClr val="24ABC8"/>
              </a:buClr>
              <a:defRPr/>
            </a:pPr>
            <a:r>
              <a:rPr lang="en-US" sz="1600" dirty="0">
                <a:ea typeface="ＭＳ Ｐゴシック" charset="0"/>
                <a:cs typeface="ＭＳ Ｐゴシック" charset="0"/>
              </a:rPr>
              <a:t>Karen McDonough, MD (UW School of Medicine)</a:t>
            </a:r>
          </a:p>
          <a:p>
            <a:pPr algn="l" defTabSz="507995">
              <a:spcBef>
                <a:spcPts val="0"/>
              </a:spcBef>
              <a:buClr>
                <a:srgbClr val="24ABC8"/>
              </a:buClr>
              <a:defRPr/>
            </a:pPr>
            <a:r>
              <a:rPr lang="en-US" sz="1600" dirty="0">
                <a:ea typeface="ＭＳ Ｐゴシック" charset="0"/>
                <a:cs typeface="ＭＳ Ｐゴシック" charset="0"/>
              </a:rPr>
              <a:t>Sarah Shannon, PhD, RN (UW School of Nursing)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Last Updated: December 6, 2017 </a:t>
            </a:r>
          </a:p>
          <a:p>
            <a:endParaRPr lang="en-US" dirty="0"/>
          </a:p>
        </p:txBody>
      </p:sp>
      <p:pic>
        <p:nvPicPr>
          <p:cNvPr id="6" name="Picture 1" descr="IMG_0389small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35" y="1921859"/>
            <a:ext cx="3568115" cy="2378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162984" y="5460210"/>
            <a:ext cx="11869990" cy="1226203"/>
          </a:xfrm>
          <a:prstGeom prst="rect">
            <a:avLst/>
          </a:prstGeom>
        </p:spPr>
        <p:txBody>
          <a:bodyPr vert="horz" lIns="91440" tIns="45720" rIns="91440" bIns="45720" numCol="1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78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07995">
              <a:spcBef>
                <a:spcPts val="0"/>
              </a:spcBef>
              <a:buClr>
                <a:srgbClr val="24ABC8"/>
              </a:buClr>
              <a:defRPr/>
            </a:pPr>
            <a:r>
              <a:rPr lang="en-US" sz="1600" i="1" dirty="0">
                <a:ea typeface="ＭＳ Ｐゴシック" charset="0"/>
                <a:cs typeface="ＭＳ Ｐゴシック" charset="0"/>
              </a:rPr>
              <a:t>Support for the development of these materials was provided by: the Division of Nursing (DN), Bureau of Health Professions (</a:t>
            </a:r>
            <a:r>
              <a:rPr lang="en-US" sz="1600" i="1" dirty="0" err="1">
                <a:ea typeface="ＭＳ Ｐゴシック" charset="0"/>
                <a:cs typeface="ＭＳ Ｐゴシック" charset="0"/>
              </a:rPr>
              <a:t>BHPr</a:t>
            </a:r>
            <a:r>
              <a:rPr lang="en-US" sz="1600" i="1" dirty="0">
                <a:ea typeface="ＭＳ Ｐゴシック" charset="0"/>
                <a:cs typeface="ＭＳ Ｐゴシック" charset="0"/>
              </a:rPr>
              <a:t>), Health Resources and Services Administration (HRSA), Department of Health and Human Services (DHHS) under grant number D09HP25029, title "Advanced Nursing Education.”</a:t>
            </a:r>
            <a:endParaRPr lang="en-US" sz="1600" i="1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4721225" y="4178175"/>
            <a:ext cx="5872394" cy="662608"/>
          </a:xfrm>
          <a:prstGeom prst="rect">
            <a:avLst/>
          </a:prstGeom>
        </p:spPr>
        <p:txBody>
          <a:bodyPr vert="horz" lIns="91440" tIns="45720" rIns="91440" bIns="45720" numCol="2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78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 dirty="0"/>
              <a:t>Developed by:</a:t>
            </a:r>
          </a:p>
        </p:txBody>
      </p:sp>
    </p:spTree>
    <p:extLst>
      <p:ext uri="{BB962C8B-B14F-4D97-AF65-F5344CB8AC3E}">
        <p14:creationId xmlns:p14="http://schemas.microsoft.com/office/powerpoint/2010/main" val="798773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 Objectives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  <a:buClr>
                <a:srgbClr val="37246B"/>
              </a:buClr>
            </a:pPr>
            <a:r>
              <a:rPr lang="en-US" altLang="en-US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Understand common facilitation challenges in interprofessional learning groups</a:t>
            </a:r>
          </a:p>
          <a:p>
            <a:pPr>
              <a:spcAft>
                <a:spcPts val="600"/>
              </a:spcAft>
              <a:buClr>
                <a:srgbClr val="37246B"/>
              </a:buClr>
            </a:pPr>
            <a:r>
              <a:rPr lang="en-US" altLang="en-US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Identify effective facilitation strategies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817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Facilitation Workshop Agenda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333"/>
              </a:spcAft>
              <a:buClr>
                <a:srgbClr val="37246B"/>
              </a:buClr>
            </a:pPr>
            <a:r>
              <a:rPr lang="en-US" altLang="en-US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Overview of facilitation in IPE (theory and common challenges)</a:t>
            </a:r>
          </a:p>
          <a:p>
            <a:pPr>
              <a:spcAft>
                <a:spcPts val="1333"/>
              </a:spcAft>
              <a:buClr>
                <a:srgbClr val="37246B"/>
              </a:buClr>
            </a:pPr>
            <a:r>
              <a:rPr lang="en-US" altLang="en-US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Pre-recorded video clips of facilitation challenges</a:t>
            </a:r>
          </a:p>
          <a:p>
            <a:pPr>
              <a:spcAft>
                <a:spcPts val="1333"/>
              </a:spcAft>
              <a:buClr>
                <a:srgbClr val="37246B"/>
              </a:buClr>
            </a:pPr>
            <a:r>
              <a:rPr lang="en-US" altLang="en-US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Utilize template to identify IPE challenges, types of interaction between students/faculty, strategies for facilitating</a:t>
            </a:r>
          </a:p>
          <a:p>
            <a:pPr>
              <a:spcAft>
                <a:spcPts val="1333"/>
              </a:spcAft>
              <a:buClr>
                <a:srgbClr val="37246B"/>
              </a:buClr>
            </a:pPr>
            <a:r>
              <a:rPr lang="en-US" altLang="en-US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Large group discussion – wrap-up</a:t>
            </a:r>
          </a:p>
          <a:p>
            <a:pPr>
              <a:spcAft>
                <a:spcPts val="1333"/>
              </a:spcAft>
              <a:buClr>
                <a:srgbClr val="37246B"/>
              </a:buClr>
            </a:pPr>
            <a:r>
              <a:rPr lang="en-US" altLang="en-US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Evaluation of workshop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807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CAIPE Competencies for IP Teaching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Clr>
                <a:srgbClr val="37246B"/>
              </a:buClr>
              <a:defRPr/>
            </a:pPr>
            <a:r>
              <a:rPr lang="en-US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Commitment to IPE</a:t>
            </a:r>
          </a:p>
          <a:p>
            <a:pPr>
              <a:buClr>
                <a:srgbClr val="37246B"/>
              </a:buClr>
              <a:defRPr/>
            </a:pPr>
            <a:r>
              <a:rPr lang="en-US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Understanding of roles &amp; responsibilities in the different professions</a:t>
            </a:r>
          </a:p>
          <a:p>
            <a:pPr>
              <a:buClr>
                <a:srgbClr val="37246B"/>
              </a:buClr>
              <a:defRPr/>
            </a:pPr>
            <a:r>
              <a:rPr lang="en-US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Positive role modeling</a:t>
            </a:r>
          </a:p>
          <a:p>
            <a:pPr>
              <a:buClr>
                <a:srgbClr val="37246B"/>
              </a:buClr>
              <a:defRPr/>
            </a:pPr>
            <a:r>
              <a:rPr lang="en-US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Understanding group dynamics</a:t>
            </a:r>
          </a:p>
          <a:p>
            <a:pPr>
              <a:buClr>
                <a:srgbClr val="37246B"/>
              </a:buClr>
              <a:defRPr/>
            </a:pPr>
            <a:r>
              <a:rPr lang="en-US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Valuing diversity</a:t>
            </a:r>
          </a:p>
          <a:p>
            <a:pPr>
              <a:buClr>
                <a:srgbClr val="37246B"/>
              </a:buClr>
              <a:defRPr/>
            </a:pPr>
            <a:r>
              <a:rPr lang="en-US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Ability to use professional differences creatively within groups</a:t>
            </a:r>
          </a:p>
          <a:p>
            <a:pPr>
              <a:buClr>
                <a:srgbClr val="37246B"/>
              </a:buClr>
              <a:defRPr/>
            </a:pPr>
            <a:r>
              <a:rPr lang="en-US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Deep understanding of and skill in using active learning methods</a:t>
            </a:r>
          </a:p>
          <a:p>
            <a:pPr>
              <a:buClr>
                <a:srgbClr val="37246B"/>
              </a:buClr>
              <a:defRPr/>
            </a:pPr>
            <a:r>
              <a:rPr lang="en-US" i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*Expert facilitation</a:t>
            </a:r>
          </a:p>
          <a:p>
            <a:pPr marL="0" indent="0">
              <a:buClr>
                <a:srgbClr val="37246B"/>
              </a:buClr>
              <a:buNone/>
              <a:defRPr/>
            </a:pPr>
            <a:r>
              <a:rPr lang="da-DK" sz="2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[Freeth et al. (2005, p. 106); Reeves et al. (2007)]</a:t>
            </a:r>
            <a:r>
              <a:rPr lang="en-US" sz="2000" b="1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		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603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Facilitation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80996" lvl="1" indent="-380996">
              <a:spcBef>
                <a:spcPts val="600"/>
              </a:spcBef>
              <a:spcAft>
                <a:spcPts val="1200"/>
              </a:spcAft>
              <a:buClr>
                <a:srgbClr val="37246B"/>
              </a:buClr>
            </a:pPr>
            <a:r>
              <a:rPr lang="en-US" altLang="en-US" sz="2800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“A technique by which one person makes things easier for others” </a:t>
            </a:r>
            <a:r>
              <a:rPr lang="en-US" altLang="en-US" sz="2800" i="1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(Heron, 1989, p.152)</a:t>
            </a:r>
          </a:p>
          <a:p>
            <a:pPr marL="380996" lvl="1" indent="-380996">
              <a:spcBef>
                <a:spcPts val="600"/>
              </a:spcBef>
              <a:spcAft>
                <a:spcPts val="1200"/>
              </a:spcAft>
              <a:buClr>
                <a:srgbClr val="37246B"/>
              </a:buClr>
            </a:pPr>
            <a:r>
              <a:rPr lang="en-US" altLang="en-US" sz="2800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IPE requires facilitation, enabling students to learn with, from, and abut each other so that students “make their own meaning” </a:t>
            </a:r>
            <a:r>
              <a:rPr lang="en-US" altLang="en-US" sz="2800" i="1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(Barr, 2002)</a:t>
            </a:r>
          </a:p>
          <a:p>
            <a:pPr marL="380996" lvl="1" indent="-380996">
              <a:spcBef>
                <a:spcPts val="600"/>
              </a:spcBef>
              <a:spcAft>
                <a:spcPts val="1200"/>
              </a:spcAft>
              <a:buClr>
                <a:srgbClr val="37246B"/>
              </a:buClr>
            </a:pPr>
            <a:r>
              <a:rPr lang="en-US" altLang="en-US" sz="2800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Facilitation role – maintain group focus and cooperation</a:t>
            </a:r>
          </a:p>
          <a:p>
            <a:pPr marL="380996" lvl="1" indent="-380996">
              <a:spcBef>
                <a:spcPts val="600"/>
              </a:spcBef>
              <a:spcAft>
                <a:spcPts val="1200"/>
              </a:spcAft>
              <a:buClr>
                <a:srgbClr val="37246B"/>
              </a:buClr>
            </a:pPr>
            <a:r>
              <a:rPr lang="en-US" altLang="en-US" sz="2800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Teaching IP learners requires an understanding of </a:t>
            </a:r>
            <a:r>
              <a:rPr lang="en-US" altLang="en-US" sz="2800" b="1" i="1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content</a:t>
            </a:r>
            <a:r>
              <a:rPr lang="en-US" altLang="en-US" sz="2800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 &amp; an awareness of the importance of </a:t>
            </a:r>
            <a:r>
              <a:rPr lang="en-US" altLang="en-US" sz="2800" b="1" i="1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process</a:t>
            </a:r>
          </a:p>
          <a:p>
            <a:pPr marL="380996" lvl="1" indent="-380996">
              <a:spcBef>
                <a:spcPts val="600"/>
              </a:spcBef>
              <a:spcAft>
                <a:spcPts val="1200"/>
              </a:spcAft>
              <a:buClr>
                <a:srgbClr val="37246B"/>
              </a:buClr>
            </a:pPr>
            <a:r>
              <a:rPr lang="en-US" altLang="en-US" sz="2800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Complex and demanding activity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722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Faculty Development – 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5876" y="1847850"/>
            <a:ext cx="9980248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z="4000" b="1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Need experienced facilitators to identify difficult situations and opportunities to encourage students to examine and challenge biases, perceptions, and frustrations relating to various health professional groups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054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Faculty Development — Rationale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333"/>
              </a:spcAft>
              <a:buClr>
                <a:srgbClr val="37246B"/>
              </a:buClr>
            </a:pPr>
            <a:r>
              <a:rPr lang="en-US" altLang="en-US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Rationale for faculty development (FD)</a:t>
            </a:r>
          </a:p>
          <a:p>
            <a:pPr lvl="1">
              <a:spcAft>
                <a:spcPts val="600"/>
              </a:spcAft>
              <a:buClr>
                <a:srgbClr val="969696"/>
              </a:buClr>
            </a:pPr>
            <a:r>
              <a:rPr lang="en-US" altLang="en-US" sz="2800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Unprepared (don’t know content of IPE program)</a:t>
            </a:r>
          </a:p>
          <a:p>
            <a:pPr lvl="1">
              <a:spcAft>
                <a:spcPts val="600"/>
              </a:spcAft>
              <a:buClr>
                <a:srgbClr val="969696"/>
              </a:buClr>
            </a:pPr>
            <a:r>
              <a:rPr lang="en-US" altLang="en-US" sz="2800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Poor conceptual understanding of core IPE &amp; interprofessional collaboration principles</a:t>
            </a:r>
          </a:p>
          <a:p>
            <a:pPr lvl="1">
              <a:spcAft>
                <a:spcPts val="600"/>
              </a:spcAft>
              <a:buClr>
                <a:srgbClr val="969696"/>
              </a:buClr>
            </a:pPr>
            <a:r>
              <a:rPr lang="en-US" altLang="en-US" sz="2800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Missed teachable moments </a:t>
            </a:r>
            <a:r>
              <a:rPr lang="en-US" altLang="en-US" sz="2800" i="1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(Lee et al., 2011)</a:t>
            </a:r>
          </a:p>
          <a:p>
            <a:pPr lvl="1">
              <a:spcAft>
                <a:spcPts val="600"/>
              </a:spcAft>
              <a:buClr>
                <a:srgbClr val="969696"/>
              </a:buClr>
            </a:pPr>
            <a:r>
              <a:rPr lang="en-US" altLang="en-US" sz="2800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JIT training focuses on logistics of activity (FD needs to be a long-term and ongoing process not one-time event) (</a:t>
            </a:r>
            <a:r>
              <a:rPr lang="en-US" altLang="en-US" sz="2800" i="1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Ruiz et al., 2013)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52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Faculty Development — Facilitation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333"/>
              </a:spcAft>
              <a:buClr>
                <a:srgbClr val="37246B"/>
              </a:buClr>
            </a:pPr>
            <a:r>
              <a:rPr lang="en-US" altLang="en-US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Cultural presence of </a:t>
            </a:r>
            <a:r>
              <a:rPr lang="en-US" altLang="en-US" dirty="0" err="1">
                <a:solidFill>
                  <a:srgbClr val="404040"/>
                </a:solidFill>
                <a:ea typeface="ＭＳ Ｐゴシック" panose="020B0600070205080204" pitchFamily="34" charset="-128"/>
              </a:rPr>
              <a:t>uniprofessional</a:t>
            </a:r>
            <a:r>
              <a:rPr lang="en-US" altLang="en-US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 education (tradition and group identity)</a:t>
            </a:r>
          </a:p>
          <a:p>
            <a:pPr>
              <a:spcAft>
                <a:spcPts val="1333"/>
              </a:spcAft>
              <a:buClr>
                <a:srgbClr val="37246B"/>
              </a:buClr>
            </a:pPr>
            <a:r>
              <a:rPr lang="en-US" altLang="en-US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Lack of understanding around the professional learning requirements (outside own background)</a:t>
            </a:r>
          </a:p>
          <a:p>
            <a:pPr>
              <a:spcAft>
                <a:spcPts val="1333"/>
              </a:spcAft>
              <a:buClr>
                <a:srgbClr val="37246B"/>
              </a:buClr>
            </a:pPr>
            <a:r>
              <a:rPr lang="en-US" altLang="en-US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When to intervene with students and lead interprofessional learning in a didactic fashion vs. allowing students to direct their own learning </a:t>
            </a:r>
            <a:r>
              <a:rPr lang="en-US" altLang="en-US" i="1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(</a:t>
            </a:r>
            <a:r>
              <a:rPr lang="en-US" altLang="en-US" i="1" dirty="0" err="1">
                <a:solidFill>
                  <a:srgbClr val="404040"/>
                </a:solidFill>
                <a:ea typeface="ＭＳ Ｐゴシック" panose="020B0600070205080204" pitchFamily="34" charset="-128"/>
              </a:rPr>
              <a:t>Lindqvist</a:t>
            </a:r>
            <a:r>
              <a:rPr lang="en-US" altLang="en-US" i="1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 and Reeves, 2007)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382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Faculty Development — Facilitation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333"/>
              </a:spcAft>
              <a:buClr>
                <a:srgbClr val="37246B"/>
              </a:buClr>
            </a:pPr>
            <a:r>
              <a:rPr lang="en-US" altLang="en-US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Ability to manage tension, conflict and breakdown in communication among group of learners</a:t>
            </a:r>
          </a:p>
          <a:p>
            <a:pPr>
              <a:spcAft>
                <a:spcPts val="1333"/>
              </a:spcAft>
              <a:buClr>
                <a:srgbClr val="37246B"/>
              </a:buClr>
            </a:pPr>
            <a:r>
              <a:rPr lang="en-US" altLang="en-US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Managing unengaged and disruptive students</a:t>
            </a:r>
          </a:p>
          <a:p>
            <a:pPr>
              <a:spcAft>
                <a:spcPts val="1333"/>
              </a:spcAft>
              <a:buClr>
                <a:srgbClr val="37246B"/>
              </a:buClr>
            </a:pPr>
            <a:r>
              <a:rPr lang="en-US" altLang="en-US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Authenticity of clinical cases (typically based in one profession rather than </a:t>
            </a:r>
            <a:r>
              <a:rPr lang="en-US" altLang="en-US" dirty="0" err="1">
                <a:solidFill>
                  <a:srgbClr val="404040"/>
                </a:solidFill>
                <a:ea typeface="ＭＳ Ｐゴシック" panose="020B0600070205080204" pitchFamily="34" charset="-128"/>
              </a:rPr>
              <a:t>multiprofessions</a:t>
            </a:r>
            <a:r>
              <a:rPr lang="en-US" altLang="en-US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) </a:t>
            </a:r>
            <a:r>
              <a:rPr lang="en-US" altLang="en-US" i="1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(Di Prospero &amp; </a:t>
            </a:r>
            <a:r>
              <a:rPr lang="en-US" altLang="en-US" i="1" dirty="0" err="1">
                <a:solidFill>
                  <a:srgbClr val="404040"/>
                </a:solidFill>
                <a:ea typeface="ＭＳ Ｐゴシック" panose="020B0600070205080204" pitchFamily="34" charset="-128"/>
              </a:rPr>
              <a:t>Bhimji</a:t>
            </a:r>
            <a:r>
              <a:rPr lang="en-US" altLang="en-US" i="1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-Hewitt, 2010)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544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Strategies for IPE Facilitation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10</a:t>
            </a:fld>
            <a:endParaRPr lang="en-US" dirty="0"/>
          </a:p>
        </p:txBody>
      </p:sp>
      <p:sp>
        <p:nvSpPr>
          <p:cNvPr id="6" name="Content Placeholder 5"/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4640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79413" indent="-379413" defTabSz="506413">
              <a:spcBef>
                <a:spcPct val="20000"/>
              </a:spcBef>
              <a:spcAft>
                <a:spcPts val="1333"/>
              </a:spcAft>
              <a:buClr>
                <a:srgbClr val="37246B"/>
              </a:buClr>
              <a:defRPr/>
            </a:pPr>
            <a:r>
              <a:rPr lang="en-US" altLang="en-US" sz="2600" dirty="0">
                <a:solidFill>
                  <a:srgbClr val="404040"/>
                </a:solidFill>
                <a:ea typeface="ＭＳ Ｐゴシック" panose="020B0600070205080204" pitchFamily="34" charset="-128"/>
                <a:cs typeface="ＭＳ Ｐゴシック" charset="0"/>
              </a:rPr>
              <a:t>Creation of supportive environment</a:t>
            </a:r>
          </a:p>
          <a:p>
            <a:pPr marL="379413" indent="-379413" defTabSz="506413">
              <a:spcBef>
                <a:spcPct val="20000"/>
              </a:spcBef>
              <a:spcAft>
                <a:spcPts val="1333"/>
              </a:spcAft>
              <a:buClr>
                <a:srgbClr val="37246B"/>
              </a:buClr>
              <a:defRPr/>
            </a:pPr>
            <a:r>
              <a:rPr lang="en-US" altLang="en-US" sz="2600" dirty="0">
                <a:solidFill>
                  <a:srgbClr val="404040"/>
                </a:solidFill>
                <a:ea typeface="ＭＳ Ｐゴシック" panose="020B0600070205080204" pitchFamily="34" charset="-128"/>
                <a:cs typeface="ＭＳ Ｐゴシック" charset="0"/>
              </a:rPr>
              <a:t>Create supportive environment</a:t>
            </a:r>
          </a:p>
          <a:p>
            <a:pPr marL="379413" indent="-379413" defTabSz="506413">
              <a:spcBef>
                <a:spcPct val="20000"/>
              </a:spcBef>
              <a:spcAft>
                <a:spcPts val="1333"/>
              </a:spcAft>
              <a:buClr>
                <a:srgbClr val="37246B"/>
              </a:buClr>
              <a:defRPr/>
            </a:pPr>
            <a:r>
              <a:rPr lang="en-US" altLang="en-US" sz="2600" dirty="0">
                <a:solidFill>
                  <a:srgbClr val="404040"/>
                </a:solidFill>
                <a:ea typeface="ＭＳ Ｐゴシック" panose="020B0600070205080204" pitchFamily="34" charset="-128"/>
                <a:cs typeface="ＭＳ Ｐゴシック" charset="0"/>
              </a:rPr>
              <a:t>Show respect and appreciation for the roles of diverse health professionals</a:t>
            </a:r>
          </a:p>
          <a:p>
            <a:pPr marL="379413" indent="-379413" defTabSz="506413">
              <a:spcBef>
                <a:spcPct val="20000"/>
              </a:spcBef>
              <a:spcAft>
                <a:spcPts val="1333"/>
              </a:spcAft>
              <a:buClr>
                <a:srgbClr val="37246B"/>
              </a:buClr>
              <a:defRPr/>
            </a:pPr>
            <a:r>
              <a:rPr lang="en-US" altLang="en-US" sz="2600" dirty="0">
                <a:solidFill>
                  <a:srgbClr val="404040"/>
                </a:solidFill>
                <a:ea typeface="ＭＳ Ｐゴシック" panose="020B0600070205080204" pitchFamily="34" charset="-128"/>
                <a:cs typeface="ＭＳ Ｐゴシック" charset="0"/>
              </a:rPr>
              <a:t>Promote team formation &amp; conflict resolution</a:t>
            </a:r>
          </a:p>
          <a:p>
            <a:pPr marL="379413" indent="-379413" defTabSz="506413">
              <a:spcBef>
                <a:spcPct val="20000"/>
              </a:spcBef>
              <a:spcAft>
                <a:spcPts val="1333"/>
              </a:spcAft>
              <a:buClr>
                <a:srgbClr val="37246B"/>
              </a:buClr>
              <a:defRPr/>
            </a:pPr>
            <a:r>
              <a:rPr lang="en-US" altLang="en-US" sz="2600" dirty="0">
                <a:solidFill>
                  <a:srgbClr val="404040"/>
                </a:solidFill>
                <a:ea typeface="ＭＳ Ｐゴシック" panose="020B0600070205080204" pitchFamily="34" charset="-128"/>
                <a:cs typeface="ＭＳ Ｐゴシック" charset="0"/>
              </a:rPr>
              <a:t>Have insight into one’s professional practice</a:t>
            </a:r>
          </a:p>
          <a:p>
            <a:pPr marL="379413" indent="-379413" defTabSz="506413">
              <a:spcBef>
                <a:spcPct val="20000"/>
              </a:spcBef>
              <a:spcAft>
                <a:spcPts val="1333"/>
              </a:spcAft>
              <a:buClr>
                <a:srgbClr val="37246B"/>
              </a:buClr>
              <a:defRPr/>
            </a:pPr>
            <a:r>
              <a:rPr lang="en-US" altLang="en-US" sz="2600" dirty="0">
                <a:solidFill>
                  <a:srgbClr val="404040"/>
                </a:solidFill>
                <a:ea typeface="ＭＳ Ｐゴシック" panose="020B0600070205080204" pitchFamily="34" charset="-128"/>
                <a:cs typeface="ＭＳ Ｐゴシック" charset="0"/>
              </a:rPr>
              <a:t>Create team charter or ground rules</a:t>
            </a:r>
          </a:p>
          <a:p>
            <a:pPr marL="0" indent="0">
              <a:spcAft>
                <a:spcPts val="1333"/>
              </a:spcAft>
              <a:buNone/>
              <a:defRPr/>
            </a:pPr>
            <a:r>
              <a:rPr lang="en-US" altLang="en-US" sz="1800" i="1" dirty="0">
                <a:solidFill>
                  <a:srgbClr val="404040"/>
                </a:solidFill>
              </a:rPr>
              <a:t>(Crow and Smith, 2003; </a:t>
            </a:r>
            <a:r>
              <a:rPr lang="en-US" altLang="en-US" sz="1800" i="1" dirty="0" err="1">
                <a:solidFill>
                  <a:srgbClr val="404040"/>
                </a:solidFill>
              </a:rPr>
              <a:t>Lindqvist</a:t>
            </a:r>
            <a:r>
              <a:rPr lang="en-US" altLang="en-US" sz="1800" i="1" dirty="0">
                <a:solidFill>
                  <a:srgbClr val="404040"/>
                </a:solidFill>
              </a:rPr>
              <a:t> and Reeves, 2007; Reeves and </a:t>
            </a:r>
            <a:r>
              <a:rPr lang="en-US" altLang="en-US" sz="1800" i="1" dirty="0" err="1">
                <a:solidFill>
                  <a:srgbClr val="404040"/>
                </a:solidFill>
              </a:rPr>
              <a:t>Freeth</a:t>
            </a:r>
            <a:r>
              <a:rPr lang="en-US" altLang="en-US" sz="1800" i="1" dirty="0">
                <a:solidFill>
                  <a:srgbClr val="404040"/>
                </a:solidFill>
              </a:rPr>
              <a:t>, 2002; </a:t>
            </a:r>
            <a:r>
              <a:rPr lang="en-US" altLang="en-US" sz="1800" i="1" dirty="0" err="1">
                <a:solidFill>
                  <a:srgbClr val="404040"/>
                </a:solidFill>
              </a:rPr>
              <a:t>Banfield</a:t>
            </a:r>
            <a:r>
              <a:rPr lang="en-US" altLang="en-US" sz="1800" i="1" dirty="0">
                <a:solidFill>
                  <a:srgbClr val="404040"/>
                </a:solidFill>
              </a:rPr>
              <a:t> &amp; </a:t>
            </a:r>
            <a:r>
              <a:rPr lang="en-US" altLang="en-US" sz="1800" i="1" dirty="0" err="1">
                <a:solidFill>
                  <a:srgbClr val="404040"/>
                </a:solidFill>
              </a:rPr>
              <a:t>Lackie</a:t>
            </a:r>
            <a:r>
              <a:rPr lang="en-US" altLang="en-US" sz="1800" i="1" dirty="0">
                <a:solidFill>
                  <a:srgbClr val="404040"/>
                </a:solidFill>
              </a:rPr>
              <a:t>, 2009; Howkins and Bray, 2008)</a:t>
            </a:r>
          </a:p>
        </p:txBody>
      </p:sp>
    </p:spTree>
    <p:extLst>
      <p:ext uri="{BB962C8B-B14F-4D97-AF65-F5344CB8AC3E}">
        <p14:creationId xmlns:p14="http://schemas.microsoft.com/office/powerpoint/2010/main" val="3176709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Interactions between Students &amp; Facilitators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11</a:t>
            </a:fld>
            <a:endParaRPr lang="en-US" dirty="0"/>
          </a:p>
        </p:txBody>
      </p:sp>
      <p:graphicFrame>
        <p:nvGraphicFramePr>
          <p:cNvPr id="5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2751347"/>
              </p:ext>
            </p:extLst>
          </p:nvPr>
        </p:nvGraphicFramePr>
        <p:xfrm>
          <a:off x="2318026" y="1777921"/>
          <a:ext cx="7555948" cy="449119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3987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8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85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78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77093" marR="77093" marT="39977" marB="39977"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Definition</a:t>
                      </a:r>
                    </a:p>
                  </a:txBody>
                  <a:tcPr marL="77093" marR="77093" marT="39977" marB="39977"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Purpose</a:t>
                      </a:r>
                    </a:p>
                  </a:txBody>
                  <a:tcPr marL="77093" marR="77093" marT="39977" marB="3997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6166">
                <a:tc>
                  <a:txBody>
                    <a:bodyPr/>
                    <a:lstStyle/>
                    <a:p>
                      <a:r>
                        <a:rPr lang="en-US" sz="1700" b="1" dirty="0"/>
                        <a:t>Facilitator-controlled</a:t>
                      </a:r>
                      <a:r>
                        <a:rPr lang="en-US" sz="1700" b="1" baseline="0" dirty="0"/>
                        <a:t> interactions</a:t>
                      </a:r>
                      <a:endParaRPr lang="en-US" sz="1700" b="1" dirty="0"/>
                    </a:p>
                  </a:txBody>
                  <a:tcPr marL="77093" marR="77093" marT="39975" marB="39975"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One-way interaction</a:t>
                      </a:r>
                      <a:r>
                        <a:rPr lang="en-US" sz="1700" baseline="0" dirty="0"/>
                        <a:t> from facilitator to students</a:t>
                      </a:r>
                      <a:endParaRPr lang="en-US" sz="1700" dirty="0"/>
                    </a:p>
                  </a:txBody>
                  <a:tcPr marL="77093" marR="77093" marT="39977" marB="39977"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To describe the activity &amp; learning objectives; set the ground rules; express beliefs concerning</a:t>
                      </a:r>
                      <a:r>
                        <a:rPr lang="en-US" sz="1700" baseline="0" dirty="0"/>
                        <a:t> IPP</a:t>
                      </a:r>
                      <a:endParaRPr lang="en-US" sz="1700" dirty="0"/>
                    </a:p>
                  </a:txBody>
                  <a:tcPr marL="77093" marR="77093" marT="39977" marB="3997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83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77093" marR="77093" marT="39975" marB="39975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77093" marR="77093" marT="39977" marB="39977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77093" marR="77093" marT="39977" marB="3997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6166">
                <a:tc>
                  <a:txBody>
                    <a:bodyPr/>
                    <a:lstStyle/>
                    <a:p>
                      <a:r>
                        <a:rPr lang="en-US" sz="1700" b="1" dirty="0"/>
                        <a:t>Facilitator-driven interactions</a:t>
                      </a:r>
                    </a:p>
                  </a:txBody>
                  <a:tcPr marL="77093" marR="77093" marT="39975" marB="39975"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Interaction between facilitators &amp; students; directed by facilitators</a:t>
                      </a:r>
                    </a:p>
                  </a:txBody>
                  <a:tcPr marL="77093" marR="77093" marT="39977" marB="39977"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To encourage students’ participation; to focus the discussion; animate the discussions</a:t>
                      </a:r>
                    </a:p>
                  </a:txBody>
                  <a:tcPr marL="77093" marR="77093" marT="39977" marB="3997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838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77093" marR="77093" marT="39975" marB="39975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77093" marR="77093" marT="39977" marB="39977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77093" marR="77093" marT="39977" marB="3997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9613">
                <a:tc>
                  <a:txBody>
                    <a:bodyPr/>
                    <a:lstStyle/>
                    <a:p>
                      <a:r>
                        <a:rPr lang="en-US" sz="1700" b="1" dirty="0"/>
                        <a:t>Student-driven interactions</a:t>
                      </a:r>
                    </a:p>
                  </a:txBody>
                  <a:tcPr marL="77093" marR="77093" marT="39975" marB="39975"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Interaction between</a:t>
                      </a:r>
                      <a:r>
                        <a:rPr lang="en-US" sz="1700" baseline="0" dirty="0"/>
                        <a:t> students &amp; facilitators; directed by students</a:t>
                      </a:r>
                      <a:endParaRPr lang="en-US" sz="1700" dirty="0"/>
                    </a:p>
                  </a:txBody>
                  <a:tcPr marL="77093" marR="77093" marT="39977" marB="39977"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To take ownership of the discussion</a:t>
                      </a:r>
                    </a:p>
                  </a:txBody>
                  <a:tcPr marL="77093" marR="77093" marT="39977" marB="39977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9825">
                <a:tc gridSpan="3">
                  <a:txBody>
                    <a:bodyPr/>
                    <a:lstStyle/>
                    <a:p>
                      <a:pPr marL="0" marR="0" indent="0" algn="ctr" defTabSz="50799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dirty="0">
                          <a:latin typeface="+mn-lt"/>
                        </a:rPr>
                        <a:t>(Ruiz et al., 2013)</a:t>
                      </a:r>
                    </a:p>
                  </a:txBody>
                  <a:tcPr marL="77093" marR="77093" marT="39977" marB="39977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1800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anose="020B0600070205080204" pitchFamily="34" charset="-128"/>
              </a:rPr>
              <a:t>Faculty Competency in IPE Facilitation:        Role &amp; Skills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12</a:t>
            </a:fld>
            <a:endParaRPr lang="en-US" dirty="0"/>
          </a:p>
        </p:txBody>
      </p:sp>
      <p:graphicFrame>
        <p:nvGraphicFramePr>
          <p:cNvPr id="7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025542"/>
              </p:ext>
            </p:extLst>
          </p:nvPr>
        </p:nvGraphicFramePr>
        <p:xfrm>
          <a:off x="2590799" y="1812593"/>
          <a:ext cx="7222435" cy="401291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222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2276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Role</a:t>
                      </a:r>
                    </a:p>
                  </a:txBody>
                  <a:tcPr marL="77383" marR="77383" marT="40137" marB="4013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8119">
                <a:tc>
                  <a:txBody>
                    <a:bodyPr/>
                    <a:lstStyle/>
                    <a:p>
                      <a:r>
                        <a:rPr lang="en-US" sz="2400" dirty="0"/>
                        <a:t>Promote benefits of IP learning</a:t>
                      </a:r>
                      <a:r>
                        <a:rPr lang="en-US" sz="2400" baseline="0" dirty="0"/>
                        <a:t> for teamwork</a:t>
                      </a:r>
                      <a:endParaRPr lang="en-US" sz="2400" dirty="0"/>
                    </a:p>
                  </a:txBody>
                  <a:tcPr marL="77383" marR="77383" marT="40137" marB="4013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76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Provide encouragement &amp; support </a:t>
                      </a:r>
                    </a:p>
                  </a:txBody>
                  <a:tcPr marL="77383" marR="77383" marT="40137" marB="4013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761">
                <a:tc>
                  <a:txBody>
                    <a:bodyPr/>
                    <a:lstStyle/>
                    <a:p>
                      <a:r>
                        <a:rPr lang="en-US" sz="2400" dirty="0"/>
                        <a:t>Encourage</a:t>
                      </a:r>
                      <a:r>
                        <a:rPr lang="en-US" sz="2400" baseline="0" dirty="0"/>
                        <a:t> interaction and collaboration</a:t>
                      </a:r>
                      <a:endParaRPr lang="en-US" sz="2400" dirty="0"/>
                    </a:p>
                  </a:txBody>
                  <a:tcPr marL="77383" marR="77383" marT="40137" marB="4013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3254">
                <a:tc>
                  <a:txBody>
                    <a:bodyPr/>
                    <a:lstStyle/>
                    <a:p>
                      <a:r>
                        <a:rPr lang="en-US" sz="2400" dirty="0"/>
                        <a:t>Foster knowledge &amp; skills necessary for good teamwork (e.g. mutual respect)</a:t>
                      </a:r>
                    </a:p>
                  </a:txBody>
                  <a:tcPr marL="77383" marR="77383" marT="40137" marB="4013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325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Provide direction and focus toward</a:t>
                      </a:r>
                      <a:r>
                        <a:rPr lang="en-US" sz="2400" baseline="0" dirty="0"/>
                        <a:t> learning objectives without making decisions</a:t>
                      </a:r>
                      <a:endParaRPr lang="en-US" sz="2400" dirty="0"/>
                    </a:p>
                  </a:txBody>
                  <a:tcPr marL="77383" marR="77383" marT="40137" marB="40137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892691" y="5627641"/>
            <a:ext cx="8618649" cy="639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r>
              <a:rPr lang="en-US" altLang="en-US" sz="3556" dirty="0"/>
              <a:t> </a:t>
            </a:r>
            <a:r>
              <a:rPr lang="en-US" altLang="en-US" i="1" dirty="0">
                <a:latin typeface="+mn-lt"/>
              </a:rPr>
              <a:t>(Freeman et al., 2010)</a:t>
            </a:r>
          </a:p>
        </p:txBody>
      </p:sp>
    </p:spTree>
    <p:extLst>
      <p:ext uri="{BB962C8B-B14F-4D97-AF65-F5344CB8AC3E}">
        <p14:creationId xmlns:p14="http://schemas.microsoft.com/office/powerpoint/2010/main" val="39552135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anose="020B0600070205080204" pitchFamily="34" charset="-128"/>
              </a:rPr>
              <a:t>Faculty Competency in IPE Facilitation:        Role &amp; Skills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13</a:t>
            </a:fld>
            <a:endParaRPr lang="en-US" dirty="0"/>
          </a:p>
        </p:txBody>
      </p:sp>
      <p:graphicFrame>
        <p:nvGraphicFramePr>
          <p:cNvPr id="5" name="Content Placeholder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9092731"/>
              </p:ext>
            </p:extLst>
          </p:nvPr>
        </p:nvGraphicFramePr>
        <p:xfrm>
          <a:off x="2590800" y="1822552"/>
          <a:ext cx="7177524" cy="398406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1775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110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Skills</a:t>
                      </a:r>
                    </a:p>
                  </a:txBody>
                  <a:tcPr marL="76902" marR="76902" marT="38457" marB="3845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103">
                <a:tc>
                  <a:txBody>
                    <a:bodyPr/>
                    <a:lstStyle/>
                    <a:p>
                      <a:r>
                        <a:rPr lang="en-US" sz="2400" dirty="0"/>
                        <a:t>Be professionally neutral</a:t>
                      </a:r>
                    </a:p>
                  </a:txBody>
                  <a:tcPr marL="76902" marR="76902" marT="38457" marB="3845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103">
                <a:tc>
                  <a:txBody>
                    <a:bodyPr/>
                    <a:lstStyle/>
                    <a:p>
                      <a:r>
                        <a:rPr lang="en-US" sz="2400" dirty="0"/>
                        <a:t>Encourage,</a:t>
                      </a:r>
                      <a:r>
                        <a:rPr lang="en-US" sz="2400" baseline="0" dirty="0"/>
                        <a:t> motivate and support process</a:t>
                      </a:r>
                      <a:endParaRPr lang="en-US" sz="2400" dirty="0"/>
                    </a:p>
                  </a:txBody>
                  <a:tcPr marL="76902" marR="76902" marT="38457" marB="3845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103">
                <a:tc>
                  <a:txBody>
                    <a:bodyPr/>
                    <a:lstStyle/>
                    <a:p>
                      <a:r>
                        <a:rPr lang="en-US" sz="2400" dirty="0"/>
                        <a:t>Listen actively</a:t>
                      </a:r>
                    </a:p>
                  </a:txBody>
                  <a:tcPr marL="76902" marR="76902" marT="38457" marB="3845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103">
                <a:tc>
                  <a:txBody>
                    <a:bodyPr/>
                    <a:lstStyle/>
                    <a:p>
                      <a:r>
                        <a:rPr lang="en-US" sz="2400" dirty="0"/>
                        <a:t>Understand and respond</a:t>
                      </a:r>
                      <a:r>
                        <a:rPr lang="en-US" sz="2400" baseline="0" dirty="0"/>
                        <a:t> to group dynamics</a:t>
                      </a:r>
                      <a:endParaRPr lang="en-US" sz="2400" dirty="0"/>
                    </a:p>
                  </a:txBody>
                  <a:tcPr marL="76902" marR="76902" marT="38457" marB="3845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103">
                <a:tc>
                  <a:txBody>
                    <a:bodyPr/>
                    <a:lstStyle/>
                    <a:p>
                      <a:r>
                        <a:rPr lang="en-US" sz="2400" dirty="0"/>
                        <a:t>Encourage diplomacy</a:t>
                      </a:r>
                    </a:p>
                  </a:txBody>
                  <a:tcPr marL="76902" marR="76902" marT="38457" marB="38457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103">
                <a:tc>
                  <a:txBody>
                    <a:bodyPr/>
                    <a:lstStyle/>
                    <a:p>
                      <a:r>
                        <a:rPr lang="en-US" sz="2400" dirty="0"/>
                        <a:t>Encourage</a:t>
                      </a:r>
                      <a:r>
                        <a:rPr lang="en-US" sz="2400" baseline="0" dirty="0"/>
                        <a:t> diversity</a:t>
                      </a:r>
                      <a:endParaRPr lang="en-US" sz="2400" dirty="0"/>
                    </a:p>
                  </a:txBody>
                  <a:tcPr marL="76902" marR="76902" marT="38457" marB="38457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1103">
                <a:tc>
                  <a:txBody>
                    <a:bodyPr/>
                    <a:lstStyle/>
                    <a:p>
                      <a:r>
                        <a:rPr lang="en-US" sz="2400" dirty="0"/>
                        <a:t>Be flexible</a:t>
                      </a:r>
                    </a:p>
                  </a:txBody>
                  <a:tcPr marL="76902" marR="76902" marT="38457" marB="38457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1103">
                <a:tc>
                  <a:txBody>
                    <a:bodyPr/>
                    <a:lstStyle/>
                    <a:p>
                      <a:r>
                        <a:rPr lang="en-US" sz="2400" dirty="0"/>
                        <a:t>Observe, reflect and</a:t>
                      </a:r>
                      <a:r>
                        <a:rPr lang="en-US" sz="2400" baseline="0" dirty="0"/>
                        <a:t> summarize</a:t>
                      </a:r>
                    </a:p>
                  </a:txBody>
                  <a:tcPr marL="76902" marR="76902" marT="38457" marB="38457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892691" y="5627641"/>
            <a:ext cx="8618649" cy="639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r>
              <a:rPr lang="en-US" altLang="en-US" sz="3556" dirty="0"/>
              <a:t> </a:t>
            </a:r>
            <a:r>
              <a:rPr lang="en-US" altLang="en-US" i="1" dirty="0">
                <a:latin typeface="+mn-lt"/>
              </a:rPr>
              <a:t>(Freeman et al., 2010)</a:t>
            </a:r>
          </a:p>
        </p:txBody>
      </p:sp>
    </p:spTree>
    <p:extLst>
      <p:ext uri="{BB962C8B-B14F-4D97-AF65-F5344CB8AC3E}">
        <p14:creationId xmlns:p14="http://schemas.microsoft.com/office/powerpoint/2010/main" val="29159454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anose="020B0600070205080204" pitchFamily="34" charset="-128"/>
              </a:rPr>
              <a:t>Small Group (table) Exercise – video clips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14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404040"/>
                </a:solidFill>
              </a:rPr>
              <a:t>Play selected Facilitation Challenges Videos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404040"/>
                </a:solidFill>
              </a:rPr>
              <a:t>(see next slide for further instructions)</a:t>
            </a:r>
          </a:p>
        </p:txBody>
      </p:sp>
    </p:spTree>
    <p:extLst>
      <p:ext uri="{BB962C8B-B14F-4D97-AF65-F5344CB8AC3E}">
        <p14:creationId xmlns:p14="http://schemas.microsoft.com/office/powerpoint/2010/main" val="236394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anose="020B0600070205080204" pitchFamily="34" charset="-128"/>
              </a:rPr>
              <a:t>Small Group (table) Exercise – video clips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>
                <a:solidFill>
                  <a:srgbClr val="404040"/>
                </a:solidFill>
                <a:ea typeface="ＭＳ Ｐゴシック" panose="020B0600070205080204" pitchFamily="34" charset="-128"/>
              </a:rPr>
              <a:t>After each video clip… Using template (one per table)</a:t>
            </a:r>
          </a:p>
          <a:p>
            <a:pPr marL="0" indent="0">
              <a:buNone/>
            </a:pPr>
            <a:endParaRPr lang="en-US" altLang="en-US" sz="1000" b="1" dirty="0">
              <a:solidFill>
                <a:srgbClr val="404040"/>
              </a:solidFill>
              <a:ea typeface="ＭＳ Ｐゴシック" panose="020B0600070205080204" pitchFamily="34" charset="-128"/>
            </a:endParaRPr>
          </a:p>
          <a:p>
            <a:pPr marL="304797" indent="-304797">
              <a:spcAft>
                <a:spcPts val="1333"/>
              </a:spcAft>
              <a:buClr>
                <a:srgbClr val="37246B"/>
              </a:buClr>
              <a:defRPr/>
            </a:pPr>
            <a:r>
              <a:rPr lang="en-US" dirty="0">
                <a:solidFill>
                  <a:srgbClr val="404040"/>
                </a:solidFill>
              </a:rPr>
              <a:t>Identify IPE challenge(s) demonstrated in the video clips</a:t>
            </a:r>
          </a:p>
          <a:p>
            <a:pPr marL="304797" indent="-304797">
              <a:spcAft>
                <a:spcPts val="1333"/>
              </a:spcAft>
              <a:buClr>
                <a:srgbClr val="37246B"/>
              </a:buClr>
              <a:defRPr/>
            </a:pPr>
            <a:r>
              <a:rPr lang="en-US" dirty="0">
                <a:solidFill>
                  <a:srgbClr val="404040"/>
                </a:solidFill>
              </a:rPr>
              <a:t>Identify type of interaction between students and faculty</a:t>
            </a:r>
          </a:p>
          <a:p>
            <a:pPr marL="304797" indent="-304797">
              <a:spcAft>
                <a:spcPts val="1333"/>
              </a:spcAft>
              <a:buClr>
                <a:srgbClr val="37246B"/>
              </a:buClr>
              <a:defRPr/>
            </a:pPr>
            <a:r>
              <a:rPr lang="en-US" dirty="0">
                <a:solidFill>
                  <a:srgbClr val="404040"/>
                </a:solidFill>
              </a:rPr>
              <a:t>Identify the underlying IPE competency being addressed</a:t>
            </a:r>
          </a:p>
          <a:p>
            <a:pPr marL="304797" indent="-304797">
              <a:spcAft>
                <a:spcPts val="1333"/>
              </a:spcAft>
              <a:buClr>
                <a:srgbClr val="37246B"/>
              </a:buClr>
              <a:defRPr/>
            </a:pPr>
            <a:r>
              <a:rPr lang="en-US" dirty="0">
                <a:solidFill>
                  <a:srgbClr val="404040"/>
                </a:solidFill>
              </a:rPr>
              <a:t>Discuss and reflect on the roles and skills of the facilitators</a:t>
            </a:r>
          </a:p>
          <a:p>
            <a:pPr marL="304797" indent="-304797">
              <a:spcAft>
                <a:spcPts val="1333"/>
              </a:spcAft>
              <a:buClr>
                <a:srgbClr val="37246B"/>
              </a:buClr>
              <a:defRPr/>
            </a:pPr>
            <a:r>
              <a:rPr lang="en-US" dirty="0">
                <a:solidFill>
                  <a:srgbClr val="404040"/>
                </a:solidFill>
              </a:rPr>
              <a:t>Identify 1‒2 facilitation strategies that could have been used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4655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Large Group Debrief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Clr>
                <a:srgbClr val="37246B"/>
              </a:buClr>
            </a:pPr>
            <a:r>
              <a:rPr lang="en-US" dirty="0">
                <a:solidFill>
                  <a:srgbClr val="404040"/>
                </a:solidFill>
              </a:rPr>
              <a:t>What went well?</a:t>
            </a:r>
          </a:p>
          <a:p>
            <a:pPr lvl="0">
              <a:buClr>
                <a:srgbClr val="37246B"/>
              </a:buClr>
            </a:pPr>
            <a:r>
              <a:rPr lang="en-US" dirty="0">
                <a:solidFill>
                  <a:srgbClr val="404040"/>
                </a:solidFill>
              </a:rPr>
              <a:t>IPE challenges identified?</a:t>
            </a:r>
          </a:p>
          <a:p>
            <a:pPr lvl="0">
              <a:buClr>
                <a:srgbClr val="37246B"/>
              </a:buClr>
            </a:pPr>
            <a:r>
              <a:rPr lang="en-US" dirty="0">
                <a:solidFill>
                  <a:srgbClr val="404040"/>
                </a:solidFill>
              </a:rPr>
              <a:t>What was the type of interaction between students and faculty?</a:t>
            </a:r>
          </a:p>
          <a:p>
            <a:pPr lvl="0">
              <a:buClr>
                <a:srgbClr val="37246B"/>
              </a:buClr>
            </a:pPr>
            <a:r>
              <a:rPr lang="en-US" dirty="0">
                <a:solidFill>
                  <a:srgbClr val="404040"/>
                </a:solidFill>
              </a:rPr>
              <a:t>What did the groups think of the roles and skills of the facilitators?</a:t>
            </a:r>
          </a:p>
          <a:p>
            <a:pPr lvl="0">
              <a:buClr>
                <a:srgbClr val="37246B"/>
              </a:buClr>
            </a:pPr>
            <a:r>
              <a:rPr lang="en-US" dirty="0">
                <a:solidFill>
                  <a:srgbClr val="404040"/>
                </a:solidFill>
              </a:rPr>
              <a:t>What facilitation strategies could have been used?</a:t>
            </a:r>
          </a:p>
          <a:p>
            <a:pPr>
              <a:buClr>
                <a:srgbClr val="37246B"/>
              </a:buClr>
            </a:pPr>
            <a:r>
              <a:rPr lang="en-US" dirty="0">
                <a:solidFill>
                  <a:srgbClr val="404040"/>
                </a:solidFill>
              </a:rPr>
              <a:t>Discuss other challenges experienced in IPE facilitation or discuss specific video clips.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4746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Resources: www.collaborate.uw.edu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41471" y="6341967"/>
            <a:ext cx="2743200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17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1927" y="1747584"/>
            <a:ext cx="5903844" cy="45374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9484" y="2821445"/>
            <a:ext cx="5843587" cy="2389765"/>
          </a:xfrm>
          <a:prstGeom prst="rect">
            <a:avLst/>
          </a:prstGeom>
          <a:effectLst>
            <a:outerShdw blurRad="63500" sx="103000" sy="103000" algn="ctr" rotWithShape="0">
              <a:prstClr val="black">
                <a:alpha val="40000"/>
              </a:prstClr>
            </a:outerShdw>
          </a:effectLst>
        </p:spPr>
      </p:pic>
      <p:sp>
        <p:nvSpPr>
          <p:cNvPr id="14" name="Oval 13"/>
          <p:cNvSpPr/>
          <p:nvPr/>
        </p:nvSpPr>
        <p:spPr>
          <a:xfrm>
            <a:off x="3595084" y="1992142"/>
            <a:ext cx="1406769" cy="586154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3791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Evaluations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31775" indent="0" algn="ctr">
              <a:buClr>
                <a:srgbClr val="37246B"/>
              </a:buClr>
              <a:buNone/>
              <a:defRPr/>
            </a:pPr>
            <a:r>
              <a:rPr lang="en-US" sz="4400" dirty="0">
                <a:solidFill>
                  <a:srgbClr val="404040"/>
                </a:solidFill>
              </a:rPr>
              <a:t>Thank you for participating in this </a:t>
            </a:r>
          </a:p>
          <a:p>
            <a:pPr marL="231775" indent="0" algn="ctr">
              <a:buClr>
                <a:srgbClr val="37246B"/>
              </a:buClr>
              <a:buNone/>
              <a:defRPr/>
            </a:pPr>
            <a:r>
              <a:rPr lang="en-US" sz="4400" dirty="0">
                <a:solidFill>
                  <a:srgbClr val="404040"/>
                </a:solidFill>
              </a:rPr>
              <a:t>IPE Facilitation Training Workshop!</a:t>
            </a:r>
          </a:p>
          <a:p>
            <a:pPr marL="231775" indent="0" algn="ctr">
              <a:buClr>
                <a:srgbClr val="37246B"/>
              </a:buClr>
              <a:buNone/>
              <a:defRPr/>
            </a:pPr>
            <a:endParaRPr lang="en-US" sz="3600" dirty="0">
              <a:solidFill>
                <a:srgbClr val="7030A0"/>
              </a:solidFill>
            </a:endParaRPr>
          </a:p>
          <a:p>
            <a:pPr marL="231775" indent="0" algn="ctr">
              <a:buClr>
                <a:srgbClr val="37246B"/>
              </a:buClr>
              <a:buNone/>
              <a:defRPr/>
            </a:pPr>
            <a:r>
              <a:rPr lang="en-US" sz="3600" dirty="0">
                <a:solidFill>
                  <a:srgbClr val="7030A0"/>
                </a:solidFill>
              </a:rPr>
              <a:t>Please take a moment to </a:t>
            </a:r>
          </a:p>
          <a:p>
            <a:pPr marL="231775" indent="0" algn="ctr">
              <a:buClr>
                <a:srgbClr val="37246B"/>
              </a:buClr>
              <a:buNone/>
              <a:defRPr/>
            </a:pPr>
            <a:r>
              <a:rPr lang="en-US" sz="3600" dirty="0">
                <a:solidFill>
                  <a:srgbClr val="7030A0"/>
                </a:solidFill>
              </a:rPr>
              <a:t>complete the workshop evaluation.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6152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UW TEAM ‒ 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92500" lnSpcReduction="10000"/>
          </a:bodyPr>
          <a:lstStyle/>
          <a:p>
            <a:pP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Debra Liner, BA</a:t>
            </a:r>
          </a:p>
          <a:p>
            <a:pP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Karen McDonough, MD</a:t>
            </a:r>
          </a:p>
          <a:p>
            <a:pP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Erin Abu-Rish Blakeney, BSN, MA, PhD candidate </a:t>
            </a:r>
          </a:p>
          <a:p>
            <a:pP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Lynne Robins, PhD</a:t>
            </a:r>
          </a:p>
          <a:p>
            <a:pPr fontAlgn="b"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Jennifer Danielson,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PharmD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MBA</a:t>
            </a:r>
          </a:p>
          <a:p>
            <a:pP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Linda Vorvick, MD (PA program)</a:t>
            </a:r>
          </a:p>
          <a:p>
            <a:pP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Sarah Shannon, PhD, RN</a:t>
            </a:r>
          </a:p>
          <a:p>
            <a:pPr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9538"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Mayumi Willgerodt, PhD, MPH, RN</a:t>
            </a:r>
          </a:p>
          <a:p>
            <a:pPr marL="109538"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Jennifer Sonney, MN, ARNP</a:t>
            </a:r>
          </a:p>
          <a:p>
            <a:pPr marL="109538"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Emily Malik, BS (grad student in SLP)</a:t>
            </a:r>
          </a:p>
          <a:p>
            <a:pPr marL="109538" fontAlgn="b"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Laurel Barchet, BS, RN</a:t>
            </a:r>
          </a:p>
          <a:p>
            <a:pPr marL="109538" fontAlgn="b"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Peggy Schlesinger, MD</a:t>
            </a:r>
          </a:p>
          <a:p>
            <a:pPr marL="109538" fontAlgn="b"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Julie Calcavecchia </a:t>
            </a:r>
          </a:p>
          <a:p>
            <a:pPr marL="109538" fontAlgn="b"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John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Balzarini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9538" fontAlgn="b"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Chris Gambol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9860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04797" indent="-304797" defTabSz="507995">
              <a:spcBef>
                <a:spcPts val="600"/>
              </a:spcBef>
              <a:spcAft>
                <a:spcPts val="1200"/>
              </a:spcAft>
              <a:buClr>
                <a:srgbClr val="37246B"/>
              </a:buCl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Josiah Macy, Jr. Foundation &amp; HRSA</a:t>
            </a:r>
          </a:p>
          <a:p>
            <a:pPr marL="304797" indent="-304797" defTabSz="507995">
              <a:spcBef>
                <a:spcPts val="600"/>
              </a:spcBef>
              <a:spcAft>
                <a:spcPts val="1200"/>
              </a:spcAft>
              <a:buClr>
                <a:srgbClr val="37246B"/>
              </a:buCl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UW Center for Health Sciences Interprofessional Education, Research &amp; Practice (CHSIE)</a:t>
            </a:r>
          </a:p>
          <a:p>
            <a:pPr marL="304797" indent="-304797" defTabSz="507995">
              <a:spcBef>
                <a:spcPts val="600"/>
              </a:spcBef>
              <a:spcAft>
                <a:spcPts val="1200"/>
              </a:spcAft>
              <a:buClr>
                <a:srgbClr val="37246B"/>
              </a:buCl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UW Health Sciences Dean’s Initiative in IPE</a:t>
            </a:r>
          </a:p>
          <a:p>
            <a:pPr marL="304797" indent="-304797" defTabSz="507995">
              <a:spcBef>
                <a:spcPts val="600"/>
              </a:spcBef>
              <a:spcAft>
                <a:spcPts val="1200"/>
              </a:spcAft>
              <a:buClr>
                <a:srgbClr val="37246B"/>
              </a:buCl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UW School of Medicine, Center for Leadership &amp; Innovation in Medical Education</a:t>
            </a:r>
          </a:p>
          <a:p>
            <a:pPr marL="304797" indent="-304797" defTabSz="507995">
              <a:spcBef>
                <a:spcPts val="600"/>
              </a:spcBef>
              <a:spcAft>
                <a:spcPts val="1200"/>
              </a:spcAft>
              <a:buClr>
                <a:srgbClr val="37246B"/>
              </a:buCl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UW School of Nursing - Technology Innovation in Education &amp; Research (TIER)</a:t>
            </a:r>
          </a:p>
          <a:p>
            <a:pPr marL="304797" indent="-304797" defTabSz="507995">
              <a:spcBef>
                <a:spcPts val="600"/>
              </a:spcBef>
              <a:spcAft>
                <a:spcPts val="1200"/>
              </a:spcAft>
              <a:buClr>
                <a:srgbClr val="37246B"/>
              </a:buCl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Lynne Robins, PhD, UW School of Medicine Teaching Scholar’s Program</a:t>
            </a:r>
          </a:p>
          <a:p>
            <a:pPr marL="304797" indent="-304797" defTabSz="507995">
              <a:spcBef>
                <a:spcPts val="600"/>
              </a:spcBef>
              <a:spcAft>
                <a:spcPts val="1200"/>
              </a:spcAft>
              <a:buClr>
                <a:srgbClr val="37246B"/>
              </a:buCl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UW IHI Open School Chapter and Student Actors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8323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References (1 of 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63550" indent="-231775">
              <a:spcBef>
                <a:spcPts val="600"/>
              </a:spcBef>
              <a:spcAft>
                <a:spcPts val="600"/>
              </a:spcAft>
              <a:buClr>
                <a:srgbClr val="37246B"/>
              </a:buClr>
              <a:defRPr/>
            </a:pPr>
            <a:r>
              <a:rPr lang="en-US" sz="2000" dirty="0" err="1">
                <a:solidFill>
                  <a:srgbClr val="404040"/>
                </a:solidFill>
              </a:rPr>
              <a:t>Freeth</a:t>
            </a:r>
            <a:r>
              <a:rPr lang="en-US" sz="2000" dirty="0">
                <a:solidFill>
                  <a:srgbClr val="404040"/>
                </a:solidFill>
              </a:rPr>
              <a:t>, D., </a:t>
            </a:r>
            <a:r>
              <a:rPr lang="en-US" sz="2000" dirty="0" err="1">
                <a:solidFill>
                  <a:srgbClr val="404040"/>
                </a:solidFill>
              </a:rPr>
              <a:t>Hammick</a:t>
            </a:r>
            <a:r>
              <a:rPr lang="en-US" sz="2000" dirty="0">
                <a:solidFill>
                  <a:srgbClr val="404040"/>
                </a:solidFill>
              </a:rPr>
              <a:t>, M., Reeves, S., Koppel, I., Barr, H. (Ed) (2005) Effective Interprofessional Education: Development, Delivery &amp; Evaluation. Oxford: Blackwell Publishing Ltd.</a:t>
            </a:r>
          </a:p>
          <a:p>
            <a:pPr marL="463550" indent="-231775">
              <a:spcBef>
                <a:spcPts val="600"/>
              </a:spcBef>
              <a:spcAft>
                <a:spcPts val="600"/>
              </a:spcAft>
              <a:buClr>
                <a:srgbClr val="37246B"/>
              </a:buClr>
              <a:defRPr/>
            </a:pPr>
            <a:r>
              <a:rPr lang="en-US" sz="2000" dirty="0">
                <a:solidFill>
                  <a:srgbClr val="404040"/>
                </a:solidFill>
              </a:rPr>
              <a:t>Reeves, S., Goldman, J., </a:t>
            </a:r>
            <a:r>
              <a:rPr lang="en-US" sz="2000" dirty="0" err="1">
                <a:solidFill>
                  <a:srgbClr val="404040"/>
                </a:solidFill>
              </a:rPr>
              <a:t>Olandasan</a:t>
            </a:r>
            <a:r>
              <a:rPr lang="en-US" sz="2000" dirty="0">
                <a:solidFill>
                  <a:srgbClr val="404040"/>
                </a:solidFill>
              </a:rPr>
              <a:t>, I. (2007). Key Factors in Planning and Implementing Interprofessional Education in Health Care Settings. Journal of Allied Health; 36 (2), 231-235. PMID: 18293805</a:t>
            </a:r>
          </a:p>
          <a:p>
            <a:pPr marL="463550" indent="-231775">
              <a:spcBef>
                <a:spcPts val="600"/>
              </a:spcBef>
              <a:spcAft>
                <a:spcPts val="600"/>
              </a:spcAft>
              <a:buClr>
                <a:srgbClr val="37246B"/>
              </a:buClr>
              <a:defRPr/>
            </a:pPr>
            <a:r>
              <a:rPr lang="en-US" sz="2000" dirty="0">
                <a:solidFill>
                  <a:srgbClr val="404040"/>
                </a:solidFill>
              </a:rPr>
              <a:t>Heron, J. (1989). The Facilitator’s Handbook. </a:t>
            </a:r>
            <a:r>
              <a:rPr lang="en-US" sz="2000" dirty="0" err="1">
                <a:solidFill>
                  <a:srgbClr val="404040"/>
                </a:solidFill>
              </a:rPr>
              <a:t>Kogan</a:t>
            </a:r>
            <a:r>
              <a:rPr lang="en-US" sz="2000" dirty="0">
                <a:solidFill>
                  <a:srgbClr val="404040"/>
                </a:solidFill>
              </a:rPr>
              <a:t> Page, London.</a:t>
            </a:r>
          </a:p>
          <a:p>
            <a:pPr marL="463550" indent="-231775">
              <a:spcBef>
                <a:spcPts val="600"/>
              </a:spcBef>
              <a:spcAft>
                <a:spcPts val="600"/>
              </a:spcAft>
              <a:buClr>
                <a:srgbClr val="37246B"/>
              </a:buClr>
              <a:defRPr/>
            </a:pPr>
            <a:r>
              <a:rPr lang="en-US" sz="2000" dirty="0">
                <a:solidFill>
                  <a:srgbClr val="404040"/>
                </a:solidFill>
              </a:rPr>
              <a:t>Barr, H. (2002). Interprofessional education: Today, yesterday, and tomorrow. The Learning and Teaching Support Network for Health Sciences &amp; Practice from the UK Centre for the Advancement of Interprofessional Education. Retrieved from </a:t>
            </a:r>
            <a:r>
              <a:rPr lang="en-US" sz="2000" dirty="0">
                <a:solidFill>
                  <a:srgbClr val="404040"/>
                </a:solidFill>
                <a:hlinkClick r:id="rId3"/>
              </a:rPr>
              <a:t>http://www.hsaparchive.org.uk/doc/mp/01-03_hughbarr.pdf/view</a:t>
            </a:r>
            <a:r>
              <a:rPr lang="en-US" sz="2000" dirty="0">
                <a:solidFill>
                  <a:srgbClr val="404040"/>
                </a:solidFill>
              </a:rPr>
              <a:t>.  </a:t>
            </a:r>
          </a:p>
          <a:p>
            <a:pPr marL="463550" indent="-231775">
              <a:spcBef>
                <a:spcPts val="600"/>
              </a:spcBef>
              <a:spcAft>
                <a:spcPts val="600"/>
              </a:spcAft>
              <a:buClr>
                <a:srgbClr val="37246B"/>
              </a:buClr>
              <a:defRPr/>
            </a:pPr>
            <a:r>
              <a:rPr lang="en-US" sz="2000" dirty="0">
                <a:solidFill>
                  <a:srgbClr val="404040"/>
                </a:solidFill>
              </a:rPr>
              <a:t>Egan-Lee, E. et al. (2011).Neophyte facilitator experiences of interprofessional education: implications for faculty development. Journal of Interprofessional Care, 25(5): 333–338. DOI: 10.3109/13561820.2011.562331.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8404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References (2 of 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63550" indent="-231775">
              <a:spcBef>
                <a:spcPts val="600"/>
              </a:spcBef>
              <a:spcAft>
                <a:spcPts val="600"/>
              </a:spcAft>
              <a:buClr>
                <a:srgbClr val="37246B"/>
              </a:buClr>
              <a:defRPr/>
            </a:pPr>
            <a:r>
              <a:rPr lang="en-US" sz="2000" dirty="0">
                <a:solidFill>
                  <a:srgbClr val="404040"/>
                </a:solidFill>
              </a:rPr>
              <a:t>Ruiz, M. G., </a:t>
            </a:r>
            <a:r>
              <a:rPr lang="en-US" sz="2000" dirty="0" err="1">
                <a:solidFill>
                  <a:srgbClr val="404040"/>
                </a:solidFill>
              </a:rPr>
              <a:t>Ezer</a:t>
            </a:r>
            <a:r>
              <a:rPr lang="en-US" sz="2000" dirty="0">
                <a:solidFill>
                  <a:srgbClr val="404040"/>
                </a:solidFill>
              </a:rPr>
              <a:t>, H., &amp; </a:t>
            </a:r>
            <a:r>
              <a:rPr lang="en-US" sz="2000" dirty="0" err="1">
                <a:solidFill>
                  <a:srgbClr val="404040"/>
                </a:solidFill>
              </a:rPr>
              <a:t>Purden</a:t>
            </a:r>
            <a:r>
              <a:rPr lang="en-US" sz="2000" dirty="0">
                <a:solidFill>
                  <a:srgbClr val="404040"/>
                </a:solidFill>
              </a:rPr>
              <a:t>, M. (2013). Exploring the nature of facilitating interprofessional learning: findings from an exploratory </a:t>
            </a:r>
            <a:r>
              <a:rPr lang="en-US" sz="2000" dirty="0" err="1">
                <a:solidFill>
                  <a:srgbClr val="404040"/>
                </a:solidFill>
              </a:rPr>
              <a:t>study.Journal</a:t>
            </a:r>
            <a:r>
              <a:rPr lang="en-US" sz="2000" dirty="0">
                <a:solidFill>
                  <a:srgbClr val="404040"/>
                </a:solidFill>
              </a:rPr>
              <a:t> of interprofessional care, 27(6), 489–495. doi:10.3109/13561820.2013.811640</a:t>
            </a:r>
          </a:p>
          <a:p>
            <a:pPr marL="463550" indent="-231775">
              <a:buClr>
                <a:srgbClr val="37246B"/>
              </a:buClr>
              <a:defRPr/>
            </a:pPr>
            <a:r>
              <a:rPr lang="en-US" sz="2000" dirty="0">
                <a:solidFill>
                  <a:srgbClr val="404040"/>
                </a:solidFill>
              </a:rPr>
              <a:t>Di Prospero, L., &amp; </a:t>
            </a:r>
            <a:r>
              <a:rPr lang="en-US" sz="2000" dirty="0" err="1">
                <a:solidFill>
                  <a:srgbClr val="404040"/>
                </a:solidFill>
              </a:rPr>
              <a:t>Bhimji</a:t>
            </a:r>
            <a:r>
              <a:rPr lang="en-US" sz="2000" dirty="0">
                <a:solidFill>
                  <a:srgbClr val="404040"/>
                </a:solidFill>
              </a:rPr>
              <a:t>-Hewitt, S. (2011). Learning is in the facilitation: faculty perspectives with facilitated teaching and learning-recommendations from informal discussions. Journal of allied health, 40(4), e61–65.</a:t>
            </a:r>
          </a:p>
          <a:p>
            <a:pPr marL="463550" indent="-231775">
              <a:buClr>
                <a:srgbClr val="37246B"/>
              </a:buClr>
              <a:defRPr/>
            </a:pPr>
            <a:r>
              <a:rPr lang="en-US" sz="2000" dirty="0">
                <a:solidFill>
                  <a:srgbClr val="404040"/>
                </a:solidFill>
              </a:rPr>
              <a:t>Crow, J. &amp; Smith, L. (2003). Using co-teaching as a means of facilitating interprofessional collaboration in health and social care. Journal of Interprofessional Care, 17(1), 45-55. PMID:12772469.</a:t>
            </a:r>
          </a:p>
          <a:p>
            <a:pPr marL="463550" indent="-231775">
              <a:buClr>
                <a:srgbClr val="37246B"/>
              </a:buClr>
              <a:defRPr/>
            </a:pPr>
            <a:r>
              <a:rPr lang="en-US" sz="2000" dirty="0" err="1">
                <a:solidFill>
                  <a:srgbClr val="404040"/>
                </a:solidFill>
              </a:rPr>
              <a:t>Lindqvist</a:t>
            </a:r>
            <a:r>
              <a:rPr lang="en-US" sz="2000" dirty="0">
                <a:solidFill>
                  <a:srgbClr val="404040"/>
                </a:solidFill>
              </a:rPr>
              <a:t>, S. M., &amp; Reeves, S. (2007). Facilitators’ perceptions of delivering interprofessional education: a qualitative study. Medical teacher, 29(4), 403–405. doi:</a:t>
            </a:r>
            <a:r>
              <a:rPr lang="en-US" sz="2000" dirty="0">
                <a:solidFill>
                  <a:srgbClr val="404040"/>
                </a:solidFill>
                <a:hlinkClick r:id="rId3"/>
              </a:rPr>
              <a:t>10.1080/01421590701509662</a:t>
            </a:r>
            <a:endParaRPr lang="en-US" sz="2000" dirty="0">
              <a:solidFill>
                <a:srgbClr val="404040"/>
              </a:solidFill>
            </a:endParaRPr>
          </a:p>
          <a:p>
            <a:pPr marL="463550" indent="-231775">
              <a:buClr>
                <a:srgbClr val="37246B"/>
              </a:buClr>
              <a:defRPr/>
            </a:pPr>
            <a:r>
              <a:rPr lang="en-US" sz="2000" dirty="0">
                <a:solidFill>
                  <a:srgbClr val="404040"/>
                </a:solidFill>
              </a:rPr>
              <a:t>Reeves, S., </a:t>
            </a:r>
            <a:r>
              <a:rPr lang="en-US" sz="2000" dirty="0" err="1">
                <a:solidFill>
                  <a:srgbClr val="404040"/>
                </a:solidFill>
              </a:rPr>
              <a:t>Freeth</a:t>
            </a:r>
            <a:r>
              <a:rPr lang="en-US" sz="2000" dirty="0">
                <a:solidFill>
                  <a:srgbClr val="404040"/>
                </a:solidFill>
              </a:rPr>
              <a:t>, D. (2002). The London training ward: An innovative interprofessional learning initiative. Journal of Interprofessional Care, 16(1), 41-52. PMID:11915715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9506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References (3 of 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63550" indent="-231775">
              <a:buClr>
                <a:srgbClr val="37246B"/>
              </a:buClr>
              <a:defRPr/>
            </a:pPr>
            <a:r>
              <a:rPr lang="en-US" sz="2000" dirty="0" err="1">
                <a:solidFill>
                  <a:srgbClr val="404040"/>
                </a:solidFill>
                <a:hlinkClick r:id="rId3" tooltip="Valerie Banfield"/>
              </a:rPr>
              <a:t>Banfield</a:t>
            </a:r>
            <a:r>
              <a:rPr lang="en-US" sz="2000" dirty="0">
                <a:solidFill>
                  <a:srgbClr val="404040"/>
                </a:solidFill>
              </a:rPr>
              <a:t>, V. &amp; </a:t>
            </a:r>
            <a:r>
              <a:rPr lang="en-US" sz="2000" dirty="0" err="1">
                <a:solidFill>
                  <a:srgbClr val="404040"/>
                </a:solidFill>
              </a:rPr>
              <a:t>Lackie</a:t>
            </a:r>
            <a:r>
              <a:rPr lang="en-US" sz="2000" dirty="0">
                <a:solidFill>
                  <a:srgbClr val="404040"/>
                </a:solidFill>
              </a:rPr>
              <a:t>, K. (2009). Performance-based competencies for culturally responsive interprofessional collaborative practice. </a:t>
            </a:r>
            <a:r>
              <a:rPr lang="en-US" sz="2000" dirty="0">
                <a:solidFill>
                  <a:srgbClr val="404040"/>
                </a:solidFill>
                <a:hlinkClick r:id="rId4"/>
              </a:rPr>
              <a:t>Journal of Interprofessional Care</a:t>
            </a:r>
            <a:r>
              <a:rPr lang="en-US" sz="2000" dirty="0">
                <a:solidFill>
                  <a:srgbClr val="404040"/>
                </a:solidFill>
              </a:rPr>
              <a:t>, 23(6):611-20. DOI:10.3109/13561820902921654</a:t>
            </a:r>
          </a:p>
          <a:p>
            <a:pPr marL="463550" indent="-231775">
              <a:buClr>
                <a:srgbClr val="37246B"/>
              </a:buClr>
              <a:defRPr/>
            </a:pPr>
            <a:r>
              <a:rPr lang="en-US" sz="2000" dirty="0">
                <a:solidFill>
                  <a:srgbClr val="404040"/>
                </a:solidFill>
              </a:rPr>
              <a:t>Howkins, E. &amp; Bray, J. (2008). Preparing for interprofessional teaching: Theory and practice. New York, New York: Radcliffe Publishing.</a:t>
            </a:r>
          </a:p>
          <a:p>
            <a:pPr marL="463550" indent="-231775">
              <a:buClr>
                <a:srgbClr val="37246B"/>
              </a:buClr>
              <a:defRPr/>
            </a:pPr>
            <a:r>
              <a:rPr lang="en-US" sz="2000" dirty="0">
                <a:solidFill>
                  <a:srgbClr val="404040"/>
                </a:solidFill>
              </a:rPr>
              <a:t>Freeman, S., Wright, A., &amp; </a:t>
            </a:r>
            <a:r>
              <a:rPr lang="en-US" sz="2000" dirty="0" err="1">
                <a:solidFill>
                  <a:srgbClr val="404040"/>
                </a:solidFill>
              </a:rPr>
              <a:t>Lindqvist</a:t>
            </a:r>
            <a:r>
              <a:rPr lang="en-US" sz="2000" dirty="0">
                <a:solidFill>
                  <a:srgbClr val="404040"/>
                </a:solidFill>
              </a:rPr>
              <a:t>, S. (2010). Facilitator training for educators involved in interprofessional learning. Journal of interprofessional care, 24(4), 375–385. doi:</a:t>
            </a:r>
            <a:r>
              <a:rPr lang="en-US" sz="2000" dirty="0">
                <a:solidFill>
                  <a:srgbClr val="404040"/>
                </a:solidFill>
                <a:hlinkClick r:id="rId5"/>
              </a:rPr>
              <a:t>10.3109/13561820903373202</a:t>
            </a:r>
            <a:endParaRPr lang="en-US" sz="2000" dirty="0">
              <a:solidFill>
                <a:srgbClr val="40404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5411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11.0&quot;&gt;&lt;object type=&quot;1&quot; unique_id=&quot;10001&quot;&gt;&lt;object type=&quot;2&quot; unique_id=&quot;33431&quot;&gt;&lt;object type=&quot;3&quot; unique_id=&quot;33432&quot;&gt;&lt;property id=&quot;20148&quot; value=&quot;5&quot;/&gt;&lt;property id=&quot;20300&quot; value=&quot;Slide 1 - &amp;quot;Faculty Development: IPE Facilitation Skills Training for “IPE Facilitation Challenges”&amp;quot;&quot;/&gt;&lt;property id=&quot;20307&quot; value=&quot;367&quot;/&gt;&lt;/object&gt;&lt;object type=&quot;3&quot; unique_id=&quot;33433&quot;&gt;&lt;property id=&quot;20148&quot; value=&quot;5&quot;/&gt;&lt;property id=&quot;20300&quot; value=&quot;Slide 2 - &amp;quot;Session Objectives&amp;quot;&quot;/&gt;&lt;property id=&quot;20307&quot; value=&quot;373&quot;/&gt;&lt;/object&gt;&lt;object type=&quot;3&quot; unique_id=&quot;33434&quot;&gt;&lt;property id=&quot;20148&quot; value=&quot;5&quot;/&gt;&lt;property id=&quot;20300&quot; value=&quot;Slide 6 - &amp;quot;Faculty Development – Why?&amp;quot;&quot;/&gt;&lt;property id=&quot;20307&quot; value=&quot;374&quot;/&gt;&lt;/object&gt;&lt;object type=&quot;3&quot; unique_id=&quot;33598&quot;&gt;&lt;property id=&quot;20148&quot; value=&quot;5&quot;/&gt;&lt;property id=&quot;20300&quot; value=&quot;Slide 3 - &amp;quot;Facilitation Workshop Agenda&amp;quot;&quot;/&gt;&lt;property id=&quot;20307&quot; value=&quot;376&quot;/&gt;&lt;/object&gt;&lt;object type=&quot;3&quot; unique_id=&quot;33599&quot;&gt;&lt;property id=&quot;20148&quot; value=&quot;5&quot;/&gt;&lt;property id=&quot;20300&quot; value=&quot;Slide 4 - &amp;quot;CAIPE Competencies for IP Teaching&amp;quot;&quot;/&gt;&lt;property id=&quot;20307&quot; value=&quot;378&quot;/&gt;&lt;/object&gt;&lt;object type=&quot;3&quot; unique_id=&quot;33600&quot;&gt;&lt;property id=&quot;20148&quot; value=&quot;5&quot;/&gt;&lt;property id=&quot;20300&quot; value=&quot;Slide 5 - &amp;quot;Facilitation&amp;quot;&quot;/&gt;&lt;property id=&quot;20307&quot; value=&quot;377&quot;/&gt;&lt;/object&gt;&lt;object type=&quot;3&quot; unique_id=&quot;33601&quot;&gt;&lt;property id=&quot;20148&quot; value=&quot;5&quot;/&gt;&lt;property id=&quot;20300&quot; value=&quot;Slide 7 - &amp;quot;Faculty Development — Rationale&amp;quot;&quot;/&gt;&lt;property id=&quot;20307&quot; value=&quot;379&quot;/&gt;&lt;/object&gt;&lt;object type=&quot;3&quot; unique_id=&quot;33602&quot;&gt;&lt;property id=&quot;20148&quot; value=&quot;5&quot;/&gt;&lt;property id=&quot;20300&quot; value=&quot;Slide 8 - &amp;quot;Faculty Development — Facilitation Challenges&amp;quot;&quot;/&gt;&lt;property id=&quot;20307&quot; value=&quot;380&quot;/&gt;&lt;/object&gt;&lt;object type=&quot;3&quot; unique_id=&quot;33603&quot;&gt;&lt;property id=&quot;20148&quot; value=&quot;5&quot;/&gt;&lt;property id=&quot;20300&quot; value=&quot;Slide 9 - &amp;quot;Faculty Development — Facilitation Challenges&amp;quot;&quot;/&gt;&lt;property id=&quot;20307&quot; value=&quot;394&quot;/&gt;&lt;/object&gt;&lt;object type=&quot;3&quot; unique_id=&quot;33604&quot;&gt;&lt;property id=&quot;20148&quot; value=&quot;5&quot;/&gt;&lt;property id=&quot;20300&quot; value=&quot;Slide 10 - &amp;quot;Strategies for IPE Facilitation&amp;quot;&quot;/&gt;&lt;property id=&quot;20307&quot; value=&quot;381&quot;/&gt;&lt;/object&gt;&lt;object type=&quot;3&quot; unique_id=&quot;33605&quot;&gt;&lt;property id=&quot;20148&quot; value=&quot;5&quot;/&gt;&lt;property id=&quot;20300&quot; value=&quot;Slide 11 - &amp;quot;Types of Interactions between Students &amp;amp; Facilitators&amp;quot;&quot;/&gt;&lt;property id=&quot;20307&quot; value=&quot;382&quot;/&gt;&lt;/object&gt;&lt;object type=&quot;3&quot; unique_id=&quot;33606&quot;&gt;&lt;property id=&quot;20148&quot; value=&quot;5&quot;/&gt;&lt;property id=&quot;20300&quot; value=&quot;Slide 12 - &amp;quot;Faculty Competency in IPE Facilitation:        Role &amp;amp; Skills&amp;quot;&quot;/&gt;&lt;property id=&quot;20307&quot; value=&quot;383&quot;/&gt;&lt;/object&gt;&lt;object type=&quot;3&quot; unique_id=&quot;33607&quot;&gt;&lt;property id=&quot;20148&quot; value=&quot;5&quot;/&gt;&lt;property id=&quot;20300&quot; value=&quot;Slide 13 - &amp;quot;Faculty Competency in IPE Facilitation:        Role &amp;amp; Skills&amp;quot;&quot;/&gt;&lt;property id=&quot;20307&quot; value=&quot;384&quot;/&gt;&lt;/object&gt;&lt;object type=&quot;3&quot; unique_id=&quot;33608&quot;&gt;&lt;property id=&quot;20148&quot; value=&quot;5&quot;/&gt;&lt;property id=&quot;20300&quot; value=&quot;Slide 15 - &amp;quot;Small Group (table) Exercise – video clips&amp;quot;&quot;/&gt;&lt;property id=&quot;20307&quot; value=&quot;385&quot;/&gt;&lt;/object&gt;&lt;object type=&quot;3&quot; unique_id=&quot;33609&quot;&gt;&lt;property id=&quot;20148&quot; value=&quot;5&quot;/&gt;&lt;property id=&quot;20300&quot; value=&quot;Slide 16 - &amp;quot;Large Group Debrief&amp;quot;&quot;/&gt;&lt;property id=&quot;20307&quot; value=&quot;386&quot;/&gt;&lt;/object&gt;&lt;object type=&quot;3&quot; unique_id=&quot;33612&quot;&gt;&lt;property id=&quot;20148&quot; value=&quot;5&quot;/&gt;&lt;property id=&quot;20300&quot; value=&quot;Slide 17 - &amp;quot;Additional Resources: www.collaborate.uw.edu&amp;quot;&quot;/&gt;&lt;property id=&quot;20307&quot; value=&quot;389&quot;/&gt;&lt;/object&gt;&lt;object type=&quot;3&quot; unique_id=&quot;33613&quot;&gt;&lt;property id=&quot;20148&quot; value=&quot;5&quot;/&gt;&lt;property id=&quot;20300&quot; value=&quot;Slide 19 - &amp;quot;UW TEAM ‒ Acknowledgements&amp;quot;&quot;/&gt;&lt;property id=&quot;20307&quot; value=&quot;390&quot;/&gt;&lt;/object&gt;&lt;object type=&quot;3&quot; unique_id=&quot;33614&quot;&gt;&lt;property id=&quot;20148&quot; value=&quot;5&quot;/&gt;&lt;property id=&quot;20300&quot; value=&quot;Slide 20 - &amp;quot;Acknowledgements&amp;quot;&quot;/&gt;&lt;property id=&quot;20307&quot; value=&quot;391&quot;/&gt;&lt;/object&gt;&lt;object type=&quot;3&quot; unique_id=&quot;33615&quot;&gt;&lt;property id=&quot;20148&quot; value=&quot;5&quot;/&gt;&lt;property id=&quot;20300&quot; value=&quot;Slide 21 - &amp;quot;References (1 of 3)&amp;quot;&quot;/&gt;&lt;property id=&quot;20307&quot; value=&quot;392&quot;/&gt;&lt;/object&gt;&lt;object type=&quot;3&quot; unique_id=&quot;33616&quot;&gt;&lt;property id=&quot;20148&quot; value=&quot;5&quot;/&gt;&lt;property id=&quot;20300&quot; value=&quot;Slide 22 - &amp;quot;References (2 of 3)&amp;quot;&quot;/&gt;&lt;property id=&quot;20307&quot; value=&quot;393&quot;/&gt;&lt;/object&gt;&lt;object type=&quot;3&quot; unique_id=&quot;33810&quot;&gt;&lt;property id=&quot;20148&quot; value=&quot;5&quot;/&gt;&lt;property id=&quot;20300&quot; value=&quot;Slide 23 - &amp;quot;References (3 of 3)&amp;quot;&quot;/&gt;&lt;property id=&quot;20307&quot; value=&quot;395&quot;/&gt;&lt;/object&gt;&lt;object type=&quot;3&quot; unique_id=&quot;33986&quot;&gt;&lt;property id=&quot;20148&quot; value=&quot;5&quot;/&gt;&lt;property id=&quot;20300&quot; value=&quot;Slide 14 - &amp;quot;Small Group (table) Exercise – video clips&amp;quot;&quot;/&gt;&lt;property id=&quot;20307&quot; value=&quot;396&quot;/&gt;&lt;/object&gt;&lt;object type=&quot;3&quot; unique_id=&quot;34157&quot;&gt;&lt;property id=&quot;20148&quot; value=&quot;5&quot;/&gt;&lt;property id=&quot;20300&quot; value=&quot;Slide 18 - &amp;quot;Evaluations&amp;quot;&quot;/&gt;&lt;property id=&quot;20307&quot; value=&quot;397&quot;/&gt;&lt;/object&gt;&lt;/object&gt;&lt;object type=&quot;8&quot; unique_id=&quot;33441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5174</TotalTime>
  <Words>1567</Words>
  <Application>Microsoft Office PowerPoint</Application>
  <PresentationFormat>Widescreen</PresentationFormat>
  <Paragraphs>229</Paragraphs>
  <Slides>23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Faculty Development: IPE Facilitation Skills Training for “IPE Facilitation Challenges”</vt:lpstr>
      <vt:lpstr>Session Objectives</vt:lpstr>
      <vt:lpstr>Facilitation Workshop Agenda</vt:lpstr>
      <vt:lpstr>CAIPE Competencies for IP Teaching</vt:lpstr>
      <vt:lpstr>Facilitation</vt:lpstr>
      <vt:lpstr>Faculty Development – Why?</vt:lpstr>
      <vt:lpstr>Faculty Development — Rationale</vt:lpstr>
      <vt:lpstr>Faculty Development — Facilitation Challenges</vt:lpstr>
      <vt:lpstr>Faculty Development — Facilitation Challenges</vt:lpstr>
      <vt:lpstr>Strategies for IPE Facilitation</vt:lpstr>
      <vt:lpstr>Types of Interactions between Students &amp; Facilitators</vt:lpstr>
      <vt:lpstr>Faculty Competency in IPE Facilitation:        Role &amp; Skills</vt:lpstr>
      <vt:lpstr>Faculty Competency in IPE Facilitation:        Role &amp; Skills</vt:lpstr>
      <vt:lpstr>Small Group (table) Exercise – video clips</vt:lpstr>
      <vt:lpstr>Small Group (table) Exercise – video clips</vt:lpstr>
      <vt:lpstr>Large Group Debrief</vt:lpstr>
      <vt:lpstr>Additional Resources: www.collaborate.uw.edu</vt:lpstr>
      <vt:lpstr>Evaluations</vt:lpstr>
      <vt:lpstr>UW TEAM ‒ Acknowledgements</vt:lpstr>
      <vt:lpstr>Acknowledgements</vt:lpstr>
      <vt:lpstr>References (1 of 3)</vt:lpstr>
      <vt:lpstr>References (2 of 3)</vt:lpstr>
      <vt:lpstr>References (3 of 3)</vt:lpstr>
    </vt:vector>
  </TitlesOfParts>
  <Company>University of Washington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Amanda Moore</dc:creator>
  <cp:lastModifiedBy>Laurel Barchet</cp:lastModifiedBy>
  <cp:revision>417</cp:revision>
  <cp:lastPrinted>2016-09-19T18:25:23Z</cp:lastPrinted>
  <dcterms:created xsi:type="dcterms:W3CDTF">2016-08-24T20:12:09Z</dcterms:created>
  <dcterms:modified xsi:type="dcterms:W3CDTF">2026-09-10T18:10:22Z</dcterms:modified>
</cp:coreProperties>
</file>